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8" r:id="rId3"/>
    <p:sldId id="259" r:id="rId4"/>
    <p:sldId id="260" r:id="rId5"/>
    <p:sldId id="261" r:id="rId6"/>
    <p:sldId id="257"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91" r:id="rId28"/>
    <p:sldId id="284" r:id="rId29"/>
    <p:sldId id="285" r:id="rId30"/>
    <p:sldId id="286" r:id="rId31"/>
    <p:sldId id="287" r:id="rId32"/>
    <p:sldId id="288" r:id="rId33"/>
    <p:sldId id="289" r:id="rId34"/>
    <p:sldId id="290" r:id="rId35"/>
    <p:sldId id="292" r:id="rId36"/>
    <p:sldId id="31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3"/>
    <p:restoredTop sz="94567"/>
  </p:normalViewPr>
  <p:slideViewPr>
    <p:cSldViewPr snapToGrid="0" snapToObjects="1" showGuides="1">
      <p:cViewPr varScale="1">
        <p:scale>
          <a:sx n="107" d="100"/>
          <a:sy n="107" d="100"/>
        </p:scale>
        <p:origin x="432" y="168"/>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2AAEF-DCDA-1845-887C-4D3042B4E681}" type="datetimeFigureOut">
              <a:rPr lang="en-US" smtClean="0"/>
              <a:t>2/16/18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C2C53-D201-9C47-84F0-1F475FAC07F4}" type="slidenum">
              <a:rPr lang="en-US" smtClean="0"/>
              <a:t>‹#›</a:t>
            </a:fld>
            <a:endParaRPr lang="en-US"/>
          </a:p>
        </p:txBody>
      </p:sp>
    </p:spTree>
    <p:extLst>
      <p:ext uri="{BB962C8B-B14F-4D97-AF65-F5344CB8AC3E}">
        <p14:creationId xmlns:p14="http://schemas.microsoft.com/office/powerpoint/2010/main" val="2815729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talk to you all about how people perceive disease in the face.</a:t>
            </a:r>
          </a:p>
        </p:txBody>
      </p:sp>
      <p:sp>
        <p:nvSpPr>
          <p:cNvPr id="4" name="Slide Number Placeholder 3"/>
          <p:cNvSpPr>
            <a:spLocks noGrp="1"/>
          </p:cNvSpPr>
          <p:nvPr>
            <p:ph type="sldNum" sz="quarter" idx="10"/>
          </p:nvPr>
        </p:nvSpPr>
        <p:spPr/>
        <p:txBody>
          <a:bodyPr/>
          <a:lstStyle/>
          <a:p>
            <a:fld id="{64CC2C53-D201-9C47-84F0-1F475FAC07F4}" type="slidenum">
              <a:rPr lang="en-US" smtClean="0"/>
              <a:t>1</a:t>
            </a:fld>
            <a:endParaRPr lang="en-US"/>
          </a:p>
        </p:txBody>
      </p:sp>
    </p:spTree>
    <p:extLst>
      <p:ext uri="{BB962C8B-B14F-4D97-AF65-F5344CB8AC3E}">
        <p14:creationId xmlns:p14="http://schemas.microsoft.com/office/powerpoint/2010/main" val="1996449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just showed you a handful of examples of facial features that people associate with infectious disease.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But I have a question for you: which person looks more infected to you?</a:t>
            </a:r>
          </a:p>
          <a:p>
            <a:endParaRPr lang="en-US" dirty="0"/>
          </a:p>
          <a:p>
            <a:r>
              <a:rPr lang="en-US" dirty="0"/>
              <a:t>If all these features equally represent infectious disease, then why does it feel like the face on the right looks more infectious?</a:t>
            </a:r>
          </a:p>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10</a:t>
            </a:fld>
            <a:endParaRPr lang="en-US"/>
          </a:p>
        </p:txBody>
      </p:sp>
    </p:spTree>
    <p:extLst>
      <p:ext uri="{BB962C8B-B14F-4D97-AF65-F5344CB8AC3E}">
        <p14:creationId xmlns:p14="http://schemas.microsoft.com/office/powerpoint/2010/main" val="1608079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null hypothesis ... [read slide]</a:t>
            </a:r>
          </a:p>
        </p:txBody>
      </p:sp>
      <p:sp>
        <p:nvSpPr>
          <p:cNvPr id="4" name="Slide Number Placeholder 3"/>
          <p:cNvSpPr>
            <a:spLocks noGrp="1"/>
          </p:cNvSpPr>
          <p:nvPr>
            <p:ph type="sldNum" sz="quarter" idx="10"/>
          </p:nvPr>
        </p:nvSpPr>
        <p:spPr/>
        <p:txBody>
          <a:bodyPr/>
          <a:lstStyle/>
          <a:p>
            <a:fld id="{DC8E6C80-2708-354C-8CB0-431F99040CAD}" type="slidenum">
              <a:rPr lang="en-US" smtClean="0"/>
              <a:t>11</a:t>
            </a:fld>
            <a:endParaRPr lang="en-US"/>
          </a:p>
        </p:txBody>
      </p:sp>
    </p:spTree>
    <p:extLst>
      <p:ext uri="{BB962C8B-B14F-4D97-AF65-F5344CB8AC3E}">
        <p14:creationId xmlns:p14="http://schemas.microsoft.com/office/powerpoint/2010/main" val="538194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this, I designed my own implicit association test. I recruited undergraduates to take it. I sampled 8 faces and 16 words as stimuli.</a:t>
            </a:r>
          </a:p>
        </p:txBody>
      </p:sp>
      <p:sp>
        <p:nvSpPr>
          <p:cNvPr id="4" name="Slide Number Placeholder 3"/>
          <p:cNvSpPr>
            <a:spLocks noGrp="1"/>
          </p:cNvSpPr>
          <p:nvPr>
            <p:ph type="sldNum" sz="quarter" idx="10"/>
          </p:nvPr>
        </p:nvSpPr>
        <p:spPr/>
        <p:txBody>
          <a:bodyPr/>
          <a:lstStyle/>
          <a:p>
            <a:fld id="{DC8E6C80-2708-354C-8CB0-431F99040CAD}" type="slidenum">
              <a:rPr lang="en-US" smtClean="0"/>
              <a:t>12</a:t>
            </a:fld>
            <a:endParaRPr lang="en-US"/>
          </a:p>
        </p:txBody>
      </p:sp>
    </p:spTree>
    <p:extLst>
      <p:ext uri="{BB962C8B-B14F-4D97-AF65-F5344CB8AC3E}">
        <p14:creationId xmlns:p14="http://schemas.microsoft.com/office/powerpoint/2010/main" val="3870299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 design looks like. Random assignment. Take the IAT and fill out questionnaires.</a:t>
            </a:r>
          </a:p>
        </p:txBody>
      </p:sp>
      <p:sp>
        <p:nvSpPr>
          <p:cNvPr id="4" name="Slide Number Placeholder 3"/>
          <p:cNvSpPr>
            <a:spLocks noGrp="1"/>
          </p:cNvSpPr>
          <p:nvPr>
            <p:ph type="sldNum" sz="quarter" idx="10"/>
          </p:nvPr>
        </p:nvSpPr>
        <p:spPr/>
        <p:txBody>
          <a:bodyPr/>
          <a:lstStyle/>
          <a:p>
            <a:fld id="{DC8E6C80-2708-354C-8CB0-431F99040CAD}" type="slidenum">
              <a:rPr lang="en-US" smtClean="0"/>
              <a:t>13</a:t>
            </a:fld>
            <a:endParaRPr lang="en-US"/>
          </a:p>
        </p:txBody>
      </p:sp>
    </p:spTree>
    <p:extLst>
      <p:ext uri="{BB962C8B-B14F-4D97-AF65-F5344CB8AC3E}">
        <p14:creationId xmlns:p14="http://schemas.microsoft.com/office/powerpoint/2010/main" val="1463873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I have participants definitions of the target categories. [read slide] </a:t>
            </a:r>
          </a:p>
        </p:txBody>
      </p:sp>
      <p:sp>
        <p:nvSpPr>
          <p:cNvPr id="4" name="Slide Number Placeholder 3"/>
          <p:cNvSpPr>
            <a:spLocks noGrp="1"/>
          </p:cNvSpPr>
          <p:nvPr>
            <p:ph type="sldNum" sz="quarter" idx="10"/>
          </p:nvPr>
        </p:nvSpPr>
        <p:spPr/>
        <p:txBody>
          <a:bodyPr/>
          <a:lstStyle/>
          <a:p>
            <a:fld id="{64CC2C53-D201-9C47-84F0-1F475FAC07F4}" type="slidenum">
              <a:rPr lang="en-US" smtClean="0"/>
              <a:t>14</a:t>
            </a:fld>
            <a:endParaRPr lang="en-US"/>
          </a:p>
        </p:txBody>
      </p:sp>
    </p:spTree>
    <p:extLst>
      <p:ext uri="{BB962C8B-B14F-4D97-AF65-F5344CB8AC3E}">
        <p14:creationId xmlns:p14="http://schemas.microsoft.com/office/powerpoint/2010/main" val="995382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it looked like to participants during test trials.</a:t>
            </a:r>
          </a:p>
        </p:txBody>
      </p:sp>
      <p:sp>
        <p:nvSpPr>
          <p:cNvPr id="4" name="Slide Number Placeholder 3"/>
          <p:cNvSpPr>
            <a:spLocks noGrp="1"/>
          </p:cNvSpPr>
          <p:nvPr>
            <p:ph type="sldNum" sz="quarter" idx="10"/>
          </p:nvPr>
        </p:nvSpPr>
        <p:spPr/>
        <p:txBody>
          <a:bodyPr/>
          <a:lstStyle/>
          <a:p>
            <a:fld id="{64CC2C53-D201-9C47-84F0-1F475FAC07F4}" type="slidenum">
              <a:rPr lang="en-US" smtClean="0"/>
              <a:t>15</a:t>
            </a:fld>
            <a:endParaRPr lang="en-US"/>
          </a:p>
        </p:txBody>
      </p:sp>
    </p:spTree>
    <p:extLst>
      <p:ext uri="{BB962C8B-B14F-4D97-AF65-F5344CB8AC3E}">
        <p14:creationId xmlns:p14="http://schemas.microsoft.com/office/powerpoint/2010/main" val="26669859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graph. Panels. Y-axis. IAT effect. Interaction. Then reveal bars.</a:t>
            </a:r>
          </a:p>
        </p:txBody>
      </p:sp>
      <p:sp>
        <p:nvSpPr>
          <p:cNvPr id="4" name="Slide Number Placeholder 3"/>
          <p:cNvSpPr>
            <a:spLocks noGrp="1"/>
          </p:cNvSpPr>
          <p:nvPr>
            <p:ph type="sldNum" sz="quarter" idx="10"/>
          </p:nvPr>
        </p:nvSpPr>
        <p:spPr/>
        <p:txBody>
          <a:bodyPr/>
          <a:lstStyle/>
          <a:p>
            <a:fld id="{DC8E6C80-2708-354C-8CB0-431F99040CAD}" type="slidenum">
              <a:rPr lang="en-US" smtClean="0"/>
              <a:t>23</a:t>
            </a:fld>
            <a:endParaRPr lang="en-US"/>
          </a:p>
        </p:txBody>
      </p:sp>
    </p:spTree>
    <p:extLst>
      <p:ext uri="{BB962C8B-B14F-4D97-AF65-F5344CB8AC3E}">
        <p14:creationId xmlns:p14="http://schemas.microsoft.com/office/powerpoint/2010/main" val="4134735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here is to put these facial cues into direct competition with each other. Sure, each cue may be associated with infection when compared to an "average" face, but what happens when both cues get equal opportunities to be associated with infectious concepts?</a:t>
            </a:r>
          </a:p>
          <a:p>
            <a:endParaRPr lang="en-US" dirty="0"/>
          </a:p>
          <a:p>
            <a:endParaRPr lang="en-US" dirty="0"/>
          </a:p>
        </p:txBody>
      </p:sp>
      <p:sp>
        <p:nvSpPr>
          <p:cNvPr id="4" name="Slide Number Placeholder 3"/>
          <p:cNvSpPr>
            <a:spLocks noGrp="1"/>
          </p:cNvSpPr>
          <p:nvPr>
            <p:ph type="sldNum" sz="quarter" idx="10"/>
          </p:nvPr>
        </p:nvSpPr>
        <p:spPr/>
        <p:txBody>
          <a:bodyPr/>
          <a:lstStyle/>
          <a:p>
            <a:fld id="{64CC2C53-D201-9C47-84F0-1F475FAC07F4}" type="slidenum">
              <a:rPr lang="en-US" smtClean="0"/>
              <a:t>25</a:t>
            </a:fld>
            <a:endParaRPr lang="en-US"/>
          </a:p>
        </p:txBody>
      </p:sp>
    </p:spTree>
    <p:extLst>
      <p:ext uri="{BB962C8B-B14F-4D97-AF65-F5344CB8AC3E}">
        <p14:creationId xmlns:p14="http://schemas.microsoft.com/office/powerpoint/2010/main" val="195639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undergraduates.</a:t>
            </a:r>
          </a:p>
        </p:txBody>
      </p:sp>
      <p:sp>
        <p:nvSpPr>
          <p:cNvPr id="4" name="Slide Number Placeholder 3"/>
          <p:cNvSpPr>
            <a:spLocks noGrp="1"/>
          </p:cNvSpPr>
          <p:nvPr>
            <p:ph type="sldNum" sz="quarter" idx="10"/>
          </p:nvPr>
        </p:nvSpPr>
        <p:spPr/>
        <p:txBody>
          <a:bodyPr/>
          <a:lstStyle/>
          <a:p>
            <a:fld id="{64CC2C53-D201-9C47-84F0-1F475FAC07F4}" type="slidenum">
              <a:rPr lang="en-US" smtClean="0"/>
              <a:t>26</a:t>
            </a:fld>
            <a:endParaRPr lang="en-US"/>
          </a:p>
        </p:txBody>
      </p:sp>
    </p:spTree>
    <p:extLst>
      <p:ext uri="{BB962C8B-B14F-4D97-AF65-F5344CB8AC3E}">
        <p14:creationId xmlns:p14="http://schemas.microsoft.com/office/powerpoint/2010/main" val="1387711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a:t>
            </a:r>
          </a:p>
        </p:txBody>
      </p:sp>
      <p:sp>
        <p:nvSpPr>
          <p:cNvPr id="4" name="Slide Number Placeholder 3"/>
          <p:cNvSpPr>
            <a:spLocks noGrp="1"/>
          </p:cNvSpPr>
          <p:nvPr>
            <p:ph type="sldNum" sz="quarter" idx="10"/>
          </p:nvPr>
        </p:nvSpPr>
        <p:spPr/>
        <p:txBody>
          <a:bodyPr/>
          <a:lstStyle/>
          <a:p>
            <a:fld id="{DC8E6C80-2708-354C-8CB0-431F99040CAD}" type="slidenum">
              <a:rPr lang="en-US" smtClean="0"/>
              <a:t>27</a:t>
            </a:fld>
            <a:endParaRPr lang="en-US"/>
          </a:p>
        </p:txBody>
      </p:sp>
    </p:spTree>
    <p:extLst>
      <p:ext uri="{BB962C8B-B14F-4D97-AF65-F5344CB8AC3E}">
        <p14:creationId xmlns:p14="http://schemas.microsoft.com/office/powerpoint/2010/main" val="32057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broadly, I want you to think about how faces are a source of information. I think it's interesting to think about how people use this information in all sorts of domains, not just disease.</a:t>
            </a:r>
          </a:p>
        </p:txBody>
      </p:sp>
      <p:sp>
        <p:nvSpPr>
          <p:cNvPr id="4" name="Slide Number Placeholder 3"/>
          <p:cNvSpPr>
            <a:spLocks noGrp="1"/>
          </p:cNvSpPr>
          <p:nvPr>
            <p:ph type="sldNum" sz="quarter" idx="10"/>
          </p:nvPr>
        </p:nvSpPr>
        <p:spPr/>
        <p:txBody>
          <a:bodyPr/>
          <a:lstStyle/>
          <a:p>
            <a:fld id="{DC8E6C80-2708-354C-8CB0-431F99040CAD}" type="slidenum">
              <a:rPr lang="en-US" smtClean="0"/>
              <a:t>2</a:t>
            </a:fld>
            <a:endParaRPr lang="en-US"/>
          </a:p>
        </p:txBody>
      </p:sp>
    </p:spTree>
    <p:extLst>
      <p:ext uri="{BB962C8B-B14F-4D97-AF65-F5344CB8AC3E}">
        <p14:creationId xmlns:p14="http://schemas.microsoft.com/office/powerpoint/2010/main" val="2107469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graph. explain the IAT effect. Explain the interaction. Explain x- and y-axis. Then reveal bars.</a:t>
            </a:r>
          </a:p>
        </p:txBody>
      </p:sp>
      <p:sp>
        <p:nvSpPr>
          <p:cNvPr id="4" name="Slide Number Placeholder 3"/>
          <p:cNvSpPr>
            <a:spLocks noGrp="1"/>
          </p:cNvSpPr>
          <p:nvPr>
            <p:ph type="sldNum" sz="quarter" idx="10"/>
          </p:nvPr>
        </p:nvSpPr>
        <p:spPr/>
        <p:txBody>
          <a:bodyPr/>
          <a:lstStyle/>
          <a:p>
            <a:fld id="{64CC2C53-D201-9C47-84F0-1F475FAC07F4}" type="slidenum">
              <a:rPr lang="en-US" smtClean="0"/>
              <a:t>32</a:t>
            </a:fld>
            <a:endParaRPr lang="en-US"/>
          </a:p>
        </p:txBody>
      </p:sp>
    </p:spTree>
    <p:extLst>
      <p:ext uri="{BB962C8B-B14F-4D97-AF65-F5344CB8AC3E}">
        <p14:creationId xmlns:p14="http://schemas.microsoft.com/office/powerpoint/2010/main" val="2215667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SLOWLY explain.</a:t>
            </a:r>
          </a:p>
        </p:txBody>
      </p:sp>
      <p:sp>
        <p:nvSpPr>
          <p:cNvPr id="4" name="Slide Number Placeholder 3"/>
          <p:cNvSpPr>
            <a:spLocks noGrp="1"/>
          </p:cNvSpPr>
          <p:nvPr>
            <p:ph type="sldNum" sz="quarter" idx="10"/>
          </p:nvPr>
        </p:nvSpPr>
        <p:spPr/>
        <p:txBody>
          <a:bodyPr/>
          <a:lstStyle/>
          <a:p>
            <a:fld id="{64CC2C53-D201-9C47-84F0-1F475FAC07F4}" type="slidenum">
              <a:rPr lang="en-US" smtClean="0"/>
              <a:t>33</a:t>
            </a:fld>
            <a:endParaRPr lang="en-US"/>
          </a:p>
        </p:txBody>
      </p:sp>
    </p:spTree>
    <p:extLst>
      <p:ext uri="{BB962C8B-B14F-4D97-AF65-F5344CB8AC3E}">
        <p14:creationId xmlns:p14="http://schemas.microsoft.com/office/powerpoint/2010/main" val="1159875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10"/>
          </p:nvPr>
        </p:nvSpPr>
        <p:spPr/>
        <p:txBody>
          <a:bodyPr/>
          <a:lstStyle/>
          <a:p>
            <a:fld id="{DEA7D134-6622-9041-9F90-C46C49F33A56}" type="slidenum">
              <a:rPr lang="en-US" smtClean="0"/>
              <a:t>36</a:t>
            </a:fld>
            <a:endParaRPr lang="en-US"/>
          </a:p>
        </p:txBody>
      </p:sp>
    </p:spTree>
    <p:extLst>
      <p:ext uri="{BB962C8B-B14F-4D97-AF65-F5344CB8AC3E}">
        <p14:creationId xmlns:p14="http://schemas.microsoft.com/office/powerpoint/2010/main" val="384985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an evolutionary perspective, people use face information to solve problems. Put more generally, ... [read slide]</a:t>
            </a:r>
          </a:p>
        </p:txBody>
      </p:sp>
      <p:sp>
        <p:nvSpPr>
          <p:cNvPr id="4" name="Slide Number Placeholder 3"/>
          <p:cNvSpPr>
            <a:spLocks noGrp="1"/>
          </p:cNvSpPr>
          <p:nvPr>
            <p:ph type="sldNum" sz="quarter" idx="10"/>
          </p:nvPr>
        </p:nvSpPr>
        <p:spPr/>
        <p:txBody>
          <a:bodyPr/>
          <a:lstStyle/>
          <a:p>
            <a:fld id="{DC8E6C80-2708-354C-8CB0-431F99040CAD}" type="slidenum">
              <a:rPr lang="en-US" smtClean="0"/>
              <a:t>3</a:t>
            </a:fld>
            <a:endParaRPr lang="en-US"/>
          </a:p>
        </p:txBody>
      </p:sp>
    </p:spTree>
    <p:extLst>
      <p:ext uri="{BB962C8B-B14F-4D97-AF65-F5344CB8AC3E}">
        <p14:creationId xmlns:p14="http://schemas.microsoft.com/office/powerpoint/2010/main" val="3534074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those challenges is, of course, infectious disease caused by viruses, bacteria, and fungi; it is just one of many enduring features of the environment that has imposed an immense selection pressure on the evolution of life for millions (if not billions) of years.</a:t>
            </a:r>
          </a:p>
        </p:txBody>
      </p:sp>
      <p:sp>
        <p:nvSpPr>
          <p:cNvPr id="4" name="Slide Number Placeholder 3"/>
          <p:cNvSpPr>
            <a:spLocks noGrp="1"/>
          </p:cNvSpPr>
          <p:nvPr>
            <p:ph type="sldNum" sz="quarter" idx="10"/>
          </p:nvPr>
        </p:nvSpPr>
        <p:spPr/>
        <p:txBody>
          <a:bodyPr/>
          <a:lstStyle/>
          <a:p>
            <a:fld id="{DC8E6C80-2708-354C-8CB0-431F99040CAD}" type="slidenum">
              <a:rPr lang="en-US" smtClean="0"/>
              <a:t>4</a:t>
            </a:fld>
            <a:endParaRPr lang="en-US"/>
          </a:p>
        </p:txBody>
      </p:sp>
    </p:spTree>
    <p:extLst>
      <p:ext uri="{BB962C8B-B14F-4D97-AF65-F5344CB8AC3E}">
        <p14:creationId xmlns:p14="http://schemas.microsoft.com/office/powerpoint/2010/main" val="290678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consequence, a variety of species, from bacteria and insects to birds and mammals, have developed an arsenal of physiological and behavioral strategies equipped to avoid, control, or eliminate harmful parasites.</a:t>
            </a:r>
          </a:p>
          <a:p>
            <a:endParaRPr lang="en-US" dirty="0"/>
          </a:p>
          <a:p>
            <a:r>
              <a:rPr lang="en-US" dirty="0"/>
              <a:t>In the research I'm presenting to you today, I'll be talking about how people detect pathogen threats.</a:t>
            </a:r>
          </a:p>
        </p:txBody>
      </p:sp>
      <p:sp>
        <p:nvSpPr>
          <p:cNvPr id="4" name="Slide Number Placeholder 3"/>
          <p:cNvSpPr>
            <a:spLocks noGrp="1"/>
          </p:cNvSpPr>
          <p:nvPr>
            <p:ph type="sldNum" sz="quarter" idx="10"/>
          </p:nvPr>
        </p:nvSpPr>
        <p:spPr/>
        <p:txBody>
          <a:bodyPr/>
          <a:lstStyle/>
          <a:p>
            <a:fld id="{DC8E6C80-2708-354C-8CB0-431F99040CAD}" type="slidenum">
              <a:rPr lang="en-US" smtClean="0"/>
              <a:t>5</a:t>
            </a:fld>
            <a:endParaRPr lang="en-US"/>
          </a:p>
        </p:txBody>
      </p:sp>
    </p:spTree>
    <p:extLst>
      <p:ext uri="{BB962C8B-B14F-4D97-AF65-F5344CB8AC3E}">
        <p14:creationId xmlns:p14="http://schemas.microsoft.com/office/powerpoint/2010/main" val="1991991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detect infectious disease is to look at faces. Infectious disease can and does cause visible cues in the face. Many of the mostly deadly diseases show signs in the face.</a:t>
            </a:r>
          </a:p>
        </p:txBody>
      </p:sp>
      <p:sp>
        <p:nvSpPr>
          <p:cNvPr id="4" name="Slide Number Placeholder 3"/>
          <p:cNvSpPr>
            <a:spLocks noGrp="1"/>
          </p:cNvSpPr>
          <p:nvPr>
            <p:ph type="sldNum" sz="quarter" idx="10"/>
          </p:nvPr>
        </p:nvSpPr>
        <p:spPr/>
        <p:txBody>
          <a:bodyPr/>
          <a:lstStyle/>
          <a:p>
            <a:fld id="{64CC2C53-D201-9C47-84F0-1F475FAC07F4}" type="slidenum">
              <a:rPr lang="en-US" smtClean="0"/>
              <a:t>6</a:t>
            </a:fld>
            <a:endParaRPr lang="en-US"/>
          </a:p>
        </p:txBody>
      </p:sp>
    </p:spTree>
    <p:extLst>
      <p:ext uri="{BB962C8B-B14F-4D97-AF65-F5344CB8AC3E}">
        <p14:creationId xmlns:p14="http://schemas.microsoft.com/office/powerpoint/2010/main" val="1052538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symptoms of infectious disease vary a lot across diseases and individuals: perceivers can’t always be accurate. When it comes to infectious disease, it is extremely costly to be inaccurate in the wrong direction. That is, perceivers do not want to be wrong about whether someone they interact with has an infectious disease. Their best bet is to follow the smoke detector principle: minimize costly mistakes by being extra sensitive to any anomalous feature that resembles a true infectious disease symptom.</a:t>
            </a:r>
          </a:p>
        </p:txBody>
      </p:sp>
      <p:sp>
        <p:nvSpPr>
          <p:cNvPr id="4" name="Slide Number Placeholder 3"/>
          <p:cNvSpPr>
            <a:spLocks noGrp="1"/>
          </p:cNvSpPr>
          <p:nvPr>
            <p:ph type="sldNum" sz="quarter" idx="10"/>
          </p:nvPr>
        </p:nvSpPr>
        <p:spPr/>
        <p:txBody>
          <a:bodyPr/>
          <a:lstStyle/>
          <a:p>
            <a:fld id="{DC8E6C80-2708-354C-8CB0-431F99040CAD}" type="slidenum">
              <a:rPr lang="en-US" smtClean="0"/>
              <a:t>7</a:t>
            </a:fld>
            <a:endParaRPr lang="en-US"/>
          </a:p>
        </p:txBody>
      </p:sp>
    </p:spTree>
    <p:extLst>
      <p:ext uri="{BB962C8B-B14F-4D97-AF65-F5344CB8AC3E}">
        <p14:creationId xmlns:p14="http://schemas.microsoft.com/office/powerpoint/2010/main" val="1710962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this is true, then you would expect people to treat other people with anomalous or non-normative features much like they would treat truly infected people. A growing body of literature on pathogen avoidance psychology suggests this is the case. When you make infectious disease salient or if you just ask people how worried they are about germs and getting sick, they tend to report stronger prejudices against obese and older people, and they tend to just straight up avoid people with facial discoloration or disfigurement.</a:t>
            </a:r>
          </a:p>
        </p:txBody>
      </p:sp>
      <p:sp>
        <p:nvSpPr>
          <p:cNvPr id="4" name="Slide Number Placeholder 3"/>
          <p:cNvSpPr>
            <a:spLocks noGrp="1"/>
          </p:cNvSpPr>
          <p:nvPr>
            <p:ph type="sldNum" sz="quarter" idx="10"/>
          </p:nvPr>
        </p:nvSpPr>
        <p:spPr/>
        <p:txBody>
          <a:bodyPr/>
          <a:lstStyle/>
          <a:p>
            <a:fld id="{DC8E6C80-2708-354C-8CB0-431F99040CAD}" type="slidenum">
              <a:rPr lang="en-US" smtClean="0"/>
              <a:t>8</a:t>
            </a:fld>
            <a:endParaRPr lang="en-US"/>
          </a:p>
        </p:txBody>
      </p:sp>
    </p:spTree>
    <p:extLst>
      <p:ext uri="{BB962C8B-B14F-4D97-AF65-F5344CB8AC3E}">
        <p14:creationId xmlns:p14="http://schemas.microsoft.com/office/powerpoint/2010/main" val="855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me to my broader research question which is, ... [read slide]</a:t>
            </a:r>
          </a:p>
        </p:txBody>
      </p:sp>
      <p:sp>
        <p:nvSpPr>
          <p:cNvPr id="4" name="Slide Number Placeholder 3"/>
          <p:cNvSpPr>
            <a:spLocks noGrp="1"/>
          </p:cNvSpPr>
          <p:nvPr>
            <p:ph type="sldNum" sz="quarter" idx="10"/>
          </p:nvPr>
        </p:nvSpPr>
        <p:spPr/>
        <p:txBody>
          <a:bodyPr/>
          <a:lstStyle/>
          <a:p>
            <a:fld id="{64CC2C53-D201-9C47-84F0-1F475FAC07F4}" type="slidenum">
              <a:rPr lang="en-US" smtClean="0"/>
              <a:t>9</a:t>
            </a:fld>
            <a:endParaRPr lang="en-US"/>
          </a:p>
        </p:txBody>
      </p:sp>
    </p:spTree>
    <p:extLst>
      <p:ext uri="{BB962C8B-B14F-4D97-AF65-F5344CB8AC3E}">
        <p14:creationId xmlns:p14="http://schemas.microsoft.com/office/powerpoint/2010/main" val="366569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D44A-E0E9-1E45-9378-0855D67A1F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1B328A-BD09-B74D-8E0A-3FCAD075A9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FAE641-9B04-5841-A4D4-CF0D06655204}"/>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5" name="Footer Placeholder 4">
            <a:extLst>
              <a:ext uri="{FF2B5EF4-FFF2-40B4-BE49-F238E27FC236}">
                <a16:creationId xmlns:a16="http://schemas.microsoft.com/office/drawing/2014/main" id="{5E2AE003-2F05-074B-A293-C060B170A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5A9AD7-C2EC-FB45-88A1-E17CA0C95763}"/>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166172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9D19A-CC03-4A42-ABFC-52CC6B5729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7CDC0C-CE0F-284A-B59F-2367D4A9291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637E6-106A-AA42-B6F2-BCF4103A71FC}"/>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5" name="Footer Placeholder 4">
            <a:extLst>
              <a:ext uri="{FF2B5EF4-FFF2-40B4-BE49-F238E27FC236}">
                <a16:creationId xmlns:a16="http://schemas.microsoft.com/office/drawing/2014/main" id="{801E5C7B-DB81-2C47-81B2-A5A1CB787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CF8C6-DCC2-5940-90EE-3CDF19753C23}"/>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2190329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DD5081-FAE7-744C-AC35-8D554A0F86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75FB459-49BB-9048-B753-3018B275C18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2595F-E710-9D45-ADE5-BB9A46A3D8B3}"/>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5" name="Footer Placeholder 4">
            <a:extLst>
              <a:ext uri="{FF2B5EF4-FFF2-40B4-BE49-F238E27FC236}">
                <a16:creationId xmlns:a16="http://schemas.microsoft.com/office/drawing/2014/main" id="{0EBD61AA-2C33-6641-A287-6C75651DB3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4D001-A012-FC4B-8386-C218703A0F76}"/>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2544624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5D2A3-B291-0740-9A98-6CEA334677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91F89-2AA6-8043-8803-E5D78E9E6C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EDD52E-35B0-7C40-A05E-6FB9C5CD76BF}"/>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5" name="Footer Placeholder 4">
            <a:extLst>
              <a:ext uri="{FF2B5EF4-FFF2-40B4-BE49-F238E27FC236}">
                <a16:creationId xmlns:a16="http://schemas.microsoft.com/office/drawing/2014/main" id="{BC8110E6-E32E-C246-AC7B-130056A21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52803-10C6-3F4A-9F18-C6C1A9CAE78A}"/>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1321228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4A12-2340-1744-8E83-BBA0D27D57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2B310F-32FB-714D-AF06-9A63C1DA26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2D046BE-D97B-884C-83E6-EC91D68D4F5F}"/>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5" name="Footer Placeholder 4">
            <a:extLst>
              <a:ext uri="{FF2B5EF4-FFF2-40B4-BE49-F238E27FC236}">
                <a16:creationId xmlns:a16="http://schemas.microsoft.com/office/drawing/2014/main" id="{58DCEB6C-BB99-544C-BC80-616ED7D11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29C21E-57E0-6448-B8B7-CD89A3F111EC}"/>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3280533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437D-6615-5240-A520-200C2B1C7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3ADBA-D56C-7D4E-85DF-3746CD4091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06AF1F-6E95-4D41-B133-20D2F35F481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A02BAC-B228-5C4F-B3CA-7BCEB94E255A}"/>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6" name="Footer Placeholder 5">
            <a:extLst>
              <a:ext uri="{FF2B5EF4-FFF2-40B4-BE49-F238E27FC236}">
                <a16:creationId xmlns:a16="http://schemas.microsoft.com/office/drawing/2014/main" id="{07CADA65-043F-4F4E-8C51-5790434C4B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031F5-391B-AD4F-8896-E632EF84928C}"/>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2060751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E7272-4466-B74B-A175-2C97447718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96BEBB-641F-0740-A0EA-C4CEBB2C36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E00C0A-04ED-C346-B67D-C3D111F0256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7824AF-DB6F-9645-A743-354F23E12E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5D813CF-3C86-534C-B917-B5936C794C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6593AC-2AA0-3B46-B210-4A78F6B05313}"/>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8" name="Footer Placeholder 7">
            <a:extLst>
              <a:ext uri="{FF2B5EF4-FFF2-40B4-BE49-F238E27FC236}">
                <a16:creationId xmlns:a16="http://schemas.microsoft.com/office/drawing/2014/main" id="{0C7559BF-D22E-EC4B-96E4-D55D94D143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0ED27A-0758-344C-B1A5-397D20834E40}"/>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4060219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6DE0-779D-244A-BBC5-2B28FA01D5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A79E87-2CE2-924A-A29A-DD580255B7CA}"/>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4" name="Footer Placeholder 3">
            <a:extLst>
              <a:ext uri="{FF2B5EF4-FFF2-40B4-BE49-F238E27FC236}">
                <a16:creationId xmlns:a16="http://schemas.microsoft.com/office/drawing/2014/main" id="{25090D86-D8D6-CC4D-9233-7294706F1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EB2DF2-940C-A947-81D2-5C5D3AD9AE9D}"/>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2551614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119929-430D-FD49-A83B-7468ECBF1E23}"/>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3" name="Footer Placeholder 2">
            <a:extLst>
              <a:ext uri="{FF2B5EF4-FFF2-40B4-BE49-F238E27FC236}">
                <a16:creationId xmlns:a16="http://schemas.microsoft.com/office/drawing/2014/main" id="{07BD2255-1B3B-0243-88A3-B63C353B39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839811-A928-FE46-A53E-18508CA12562}"/>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263647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6ABE0-67E7-FB47-AC67-E635B1D1E9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B13314-69D1-7F4C-A758-CB1640B8C8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0E2E18-3110-6A4E-A365-18123AB03E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A39CF1B-05E6-9240-A8ED-2B2049E074A3}"/>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6" name="Footer Placeholder 5">
            <a:extLst>
              <a:ext uri="{FF2B5EF4-FFF2-40B4-BE49-F238E27FC236}">
                <a16:creationId xmlns:a16="http://schemas.microsoft.com/office/drawing/2014/main" id="{EFF4EE6F-0C8B-084F-A601-0FED21039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32BACD-4422-9741-BA77-CAAE9E740697}"/>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12820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374C0-60AF-FE45-80F3-0DD615E4F8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D41193B-3C6A-1142-A7CD-702C6FDB29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C51073-61B4-984D-8AD0-A26610BEF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EFC37D-29CB-1C4A-86A1-7B2D14E8925E}"/>
              </a:ext>
            </a:extLst>
          </p:cNvPr>
          <p:cNvSpPr>
            <a:spLocks noGrp="1"/>
          </p:cNvSpPr>
          <p:nvPr>
            <p:ph type="dt" sz="half" idx="10"/>
          </p:nvPr>
        </p:nvSpPr>
        <p:spPr/>
        <p:txBody>
          <a:bodyPr/>
          <a:lstStyle/>
          <a:p>
            <a:fld id="{A1302AE4-D4F4-0C48-B448-71B0D76C6633}" type="datetimeFigureOut">
              <a:rPr lang="en-US" smtClean="0"/>
              <a:t>2/16/18</a:t>
            </a:fld>
            <a:endParaRPr lang="en-US"/>
          </a:p>
        </p:txBody>
      </p:sp>
      <p:sp>
        <p:nvSpPr>
          <p:cNvPr id="6" name="Footer Placeholder 5">
            <a:extLst>
              <a:ext uri="{FF2B5EF4-FFF2-40B4-BE49-F238E27FC236}">
                <a16:creationId xmlns:a16="http://schemas.microsoft.com/office/drawing/2014/main" id="{C72F4C9F-592F-E546-B044-FACCC47D90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4546F-D082-AB4F-93ED-6542045FB4B3}"/>
              </a:ext>
            </a:extLst>
          </p:cNvPr>
          <p:cNvSpPr>
            <a:spLocks noGrp="1"/>
          </p:cNvSpPr>
          <p:nvPr>
            <p:ph type="sldNum" sz="quarter" idx="12"/>
          </p:nvPr>
        </p:nvSpPr>
        <p:spPr/>
        <p:txBody>
          <a:bodyPr/>
          <a:lstStyle/>
          <a:p>
            <a:fld id="{25D66C08-FB75-ED44-8857-13DD07FE84E7}" type="slidenum">
              <a:rPr lang="en-US" smtClean="0"/>
              <a:t>‹#›</a:t>
            </a:fld>
            <a:endParaRPr lang="en-US"/>
          </a:p>
        </p:txBody>
      </p:sp>
    </p:spTree>
    <p:extLst>
      <p:ext uri="{BB962C8B-B14F-4D97-AF65-F5344CB8AC3E}">
        <p14:creationId xmlns:p14="http://schemas.microsoft.com/office/powerpoint/2010/main" val="746258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62AF84-6393-9543-B795-5D6245E4B5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A1A254-6A02-BB45-9100-CFD3BBFBD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46964-CC2B-3B4E-A557-8EEFB4E87C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302AE4-D4F4-0C48-B448-71B0D76C6633}" type="datetimeFigureOut">
              <a:rPr lang="en-US" smtClean="0"/>
              <a:t>2/16/18</a:t>
            </a:fld>
            <a:endParaRPr lang="en-US"/>
          </a:p>
        </p:txBody>
      </p:sp>
      <p:sp>
        <p:nvSpPr>
          <p:cNvPr id="5" name="Footer Placeholder 4">
            <a:extLst>
              <a:ext uri="{FF2B5EF4-FFF2-40B4-BE49-F238E27FC236}">
                <a16:creationId xmlns:a16="http://schemas.microsoft.com/office/drawing/2014/main" id="{99A92333-A158-CE41-B73D-E00E152851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B821C6-4B31-2947-A7DB-07B6548C17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66C08-FB75-ED44-8857-13DD07FE84E7}" type="slidenum">
              <a:rPr lang="en-US" smtClean="0"/>
              <a:t>‹#›</a:t>
            </a:fld>
            <a:endParaRPr lang="en-US"/>
          </a:p>
        </p:txBody>
      </p:sp>
    </p:spTree>
    <p:extLst>
      <p:ext uri="{BB962C8B-B14F-4D97-AF65-F5344CB8AC3E}">
        <p14:creationId xmlns:p14="http://schemas.microsoft.com/office/powerpoint/2010/main" val="295808661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8.tiff"/><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69CA-57DF-284A-9E19-554B2AD59487}"/>
              </a:ext>
            </a:extLst>
          </p:cNvPr>
          <p:cNvSpPr>
            <a:spLocks noGrp="1"/>
          </p:cNvSpPr>
          <p:nvPr>
            <p:ph type="ctrTitle"/>
          </p:nvPr>
        </p:nvSpPr>
        <p:spPr/>
        <p:txBody>
          <a:bodyPr/>
          <a:lstStyle/>
          <a:p>
            <a:r>
              <a:rPr lang="en-US" dirty="0"/>
              <a:t>Disease cues in the face</a:t>
            </a:r>
          </a:p>
        </p:txBody>
      </p:sp>
      <p:sp>
        <p:nvSpPr>
          <p:cNvPr id="3" name="Subtitle 2">
            <a:extLst>
              <a:ext uri="{FF2B5EF4-FFF2-40B4-BE49-F238E27FC236}">
                <a16:creationId xmlns:a16="http://schemas.microsoft.com/office/drawing/2014/main" id="{8F051795-5571-B74A-82E0-C5EE63A071AE}"/>
              </a:ext>
            </a:extLst>
          </p:cNvPr>
          <p:cNvSpPr>
            <a:spLocks noGrp="1"/>
          </p:cNvSpPr>
          <p:nvPr>
            <p:ph type="subTitle" idx="1"/>
          </p:nvPr>
        </p:nvSpPr>
        <p:spPr/>
        <p:txBody>
          <a:bodyPr/>
          <a:lstStyle/>
          <a:p>
            <a:r>
              <a:rPr lang="en-US" dirty="0"/>
              <a:t>Nick Michalak</a:t>
            </a:r>
          </a:p>
        </p:txBody>
      </p:sp>
    </p:spTree>
    <p:extLst>
      <p:ext uri="{BB962C8B-B14F-4D97-AF65-F5344CB8AC3E}">
        <p14:creationId xmlns:p14="http://schemas.microsoft.com/office/powerpoint/2010/main" val="3870093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21973" y="799235"/>
            <a:ext cx="6948055" cy="1084984"/>
          </a:xfrm>
        </p:spPr>
        <p:txBody>
          <a:bodyPr>
            <a:noAutofit/>
          </a:bodyPr>
          <a:lstStyle/>
          <a:p>
            <a:r>
              <a:rPr lang="en-US" sz="3200" dirty="0"/>
              <a:t>Which person </a:t>
            </a:r>
            <a:r>
              <a:rPr lang="en-US" sz="3200" i="1" dirty="0"/>
              <a:t>looks</a:t>
            </a:r>
            <a:r>
              <a:rPr lang="en-US" sz="3200" dirty="0"/>
              <a:t> more infected to you?</a:t>
            </a:r>
          </a:p>
        </p:txBody>
      </p:sp>
      <p:pic>
        <p:nvPicPr>
          <p:cNvPr id="6" name="Picture 5"/>
          <p:cNvPicPr>
            <a:picLocks noChangeAspect="1"/>
          </p:cNvPicPr>
          <p:nvPr/>
        </p:nvPicPr>
        <p:blipFill>
          <a:blip r:embed="rId3"/>
          <a:stretch>
            <a:fillRect/>
          </a:stretch>
        </p:blipFill>
        <p:spPr>
          <a:xfrm>
            <a:off x="1068187" y="2149872"/>
            <a:ext cx="3840480" cy="2558256"/>
          </a:xfrm>
          <a:prstGeom prst="rect">
            <a:avLst/>
          </a:prstGeom>
        </p:spPr>
      </p:pic>
      <p:pic>
        <p:nvPicPr>
          <p:cNvPr id="7" name="Picture 6"/>
          <p:cNvPicPr>
            <a:picLocks noChangeAspect="1"/>
          </p:cNvPicPr>
          <p:nvPr/>
        </p:nvPicPr>
        <p:blipFill rotWithShape="1">
          <a:blip r:embed="rId4"/>
          <a:srcRect l="1045"/>
          <a:stretch/>
        </p:blipFill>
        <p:spPr>
          <a:xfrm>
            <a:off x="7283334" y="2120776"/>
            <a:ext cx="3840480" cy="2587352"/>
          </a:xfrm>
          <a:prstGeom prst="rect">
            <a:avLst/>
          </a:prstGeom>
        </p:spPr>
      </p:pic>
    </p:spTree>
    <p:extLst>
      <p:ext uri="{BB962C8B-B14F-4D97-AF65-F5344CB8AC3E}">
        <p14:creationId xmlns:p14="http://schemas.microsoft.com/office/powerpoint/2010/main" val="1078580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21973" y="799235"/>
            <a:ext cx="6948055" cy="1084984"/>
          </a:xfrm>
        </p:spPr>
        <p:txBody>
          <a:bodyPr>
            <a:noAutofit/>
          </a:bodyPr>
          <a:lstStyle/>
          <a:p>
            <a:r>
              <a:rPr lang="en-US" sz="3200" dirty="0"/>
              <a:t>H</a:t>
            </a:r>
            <a:r>
              <a:rPr lang="en-US" sz="3200" baseline="-25000" dirty="0"/>
              <a:t>0</a:t>
            </a:r>
            <a:r>
              <a:rPr lang="en-US" sz="3200" dirty="0"/>
              <a:t>: Obesity and face blemishes are equally associated with infectious disease.</a:t>
            </a:r>
          </a:p>
        </p:txBody>
      </p:sp>
      <p:pic>
        <p:nvPicPr>
          <p:cNvPr id="6" name="Picture 5"/>
          <p:cNvPicPr>
            <a:picLocks noChangeAspect="1"/>
          </p:cNvPicPr>
          <p:nvPr/>
        </p:nvPicPr>
        <p:blipFill>
          <a:blip r:embed="rId3"/>
          <a:stretch>
            <a:fillRect/>
          </a:stretch>
        </p:blipFill>
        <p:spPr>
          <a:xfrm>
            <a:off x="1068187" y="2149872"/>
            <a:ext cx="3840480" cy="2558256"/>
          </a:xfrm>
          <a:prstGeom prst="rect">
            <a:avLst/>
          </a:prstGeom>
        </p:spPr>
      </p:pic>
      <p:pic>
        <p:nvPicPr>
          <p:cNvPr id="7" name="Picture 6"/>
          <p:cNvPicPr>
            <a:picLocks noChangeAspect="1"/>
          </p:cNvPicPr>
          <p:nvPr/>
        </p:nvPicPr>
        <p:blipFill rotWithShape="1">
          <a:blip r:embed="rId4"/>
          <a:srcRect l="1045"/>
          <a:stretch/>
        </p:blipFill>
        <p:spPr>
          <a:xfrm>
            <a:off x="7283334" y="2120776"/>
            <a:ext cx="3840480" cy="2587352"/>
          </a:xfrm>
          <a:prstGeom prst="rect">
            <a:avLst/>
          </a:prstGeom>
        </p:spPr>
      </p:pic>
      <p:sp>
        <p:nvSpPr>
          <p:cNvPr id="4" name="Equal 3">
            <a:extLst>
              <a:ext uri="{FF2B5EF4-FFF2-40B4-BE49-F238E27FC236}">
                <a16:creationId xmlns:a16="http://schemas.microsoft.com/office/drawing/2014/main" id="{43B7E5A9-8E0B-5042-8704-6B2ECA2EBFC0}"/>
              </a:ext>
            </a:extLst>
          </p:cNvPr>
          <p:cNvSpPr/>
          <p:nvPr/>
        </p:nvSpPr>
        <p:spPr>
          <a:xfrm>
            <a:off x="5523346" y="2980343"/>
            <a:ext cx="1145309" cy="868218"/>
          </a:xfrm>
          <a:prstGeom prst="mathEqual">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07531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1: Infectious-Harmless IAT</a:t>
            </a:r>
          </a:p>
        </p:txBody>
      </p:sp>
      <p:sp>
        <p:nvSpPr>
          <p:cNvPr id="3" name="Content Placeholder 2"/>
          <p:cNvSpPr>
            <a:spLocks noGrp="1"/>
          </p:cNvSpPr>
          <p:nvPr>
            <p:ph idx="1"/>
          </p:nvPr>
        </p:nvSpPr>
        <p:spPr/>
        <p:txBody>
          <a:bodyPr>
            <a:normAutofit/>
          </a:bodyPr>
          <a:lstStyle/>
          <a:p>
            <a:r>
              <a:rPr lang="en-US" sz="2400" dirty="0"/>
              <a:t>268 undergraduates from Michigan Intro Psychology Subject Pool</a:t>
            </a:r>
          </a:p>
          <a:p>
            <a:r>
              <a:rPr lang="en-US" sz="2400" dirty="0"/>
              <a:t>Obese condition, </a:t>
            </a:r>
            <a:r>
              <a:rPr lang="en-US" sz="2400" i="1" dirty="0"/>
              <a:t>n</a:t>
            </a:r>
            <a:r>
              <a:rPr lang="en-US" sz="2400" dirty="0"/>
              <a:t> = 135; Disfigured condition, </a:t>
            </a:r>
            <a:r>
              <a:rPr lang="en-US" sz="2400" i="1" dirty="0"/>
              <a:t>n</a:t>
            </a:r>
            <a:r>
              <a:rPr lang="en-US" sz="2400" dirty="0"/>
              <a:t> = 129</a:t>
            </a:r>
          </a:p>
          <a:p>
            <a:r>
              <a:rPr lang="en-US" sz="2400" dirty="0"/>
              <a:t>157 Women and 110 Men, 1 “Other”</a:t>
            </a:r>
          </a:p>
          <a:p>
            <a:r>
              <a:rPr lang="en-US" sz="2400" i="1" dirty="0"/>
              <a:t>M</a:t>
            </a:r>
            <a:r>
              <a:rPr lang="en-US" sz="2400" i="1" baseline="-25000" dirty="0"/>
              <a:t>age</a:t>
            </a:r>
            <a:r>
              <a:rPr lang="en-US" sz="2400" dirty="0"/>
              <a:t> = 18.93, </a:t>
            </a:r>
            <a:r>
              <a:rPr lang="en-US" sz="2400" i="1" dirty="0" err="1"/>
              <a:t>SD</a:t>
            </a:r>
            <a:r>
              <a:rPr lang="en-US" sz="2400" i="1" baseline="-25000" dirty="0" err="1"/>
              <a:t>age</a:t>
            </a:r>
            <a:r>
              <a:rPr lang="en-US" sz="2400" dirty="0"/>
              <a:t> = 2.21</a:t>
            </a:r>
          </a:p>
          <a:p>
            <a:r>
              <a:rPr lang="en-US" sz="2400" dirty="0"/>
              <a:t>8 faces from the Chicago Face Database </a:t>
            </a:r>
            <a:r>
              <a:rPr lang="en-US" sz="2400" dirty="0">
                <a:solidFill>
                  <a:schemeClr val="accent1"/>
                </a:solidFill>
              </a:rPr>
              <a:t>Ma, </a:t>
            </a:r>
            <a:r>
              <a:rPr lang="en-US" sz="2400" dirty="0" err="1">
                <a:solidFill>
                  <a:schemeClr val="accent1"/>
                </a:solidFill>
              </a:rPr>
              <a:t>Correll</a:t>
            </a:r>
            <a:r>
              <a:rPr lang="en-US" sz="2400" dirty="0">
                <a:solidFill>
                  <a:schemeClr val="accent1"/>
                </a:solidFill>
              </a:rPr>
              <a:t>, &amp; </a:t>
            </a:r>
            <a:r>
              <a:rPr lang="en-US" sz="2400" dirty="0" err="1">
                <a:solidFill>
                  <a:schemeClr val="accent1"/>
                </a:solidFill>
              </a:rPr>
              <a:t>Wittenbrink</a:t>
            </a:r>
            <a:r>
              <a:rPr lang="en-US" sz="2400" dirty="0">
                <a:solidFill>
                  <a:schemeClr val="accent1"/>
                </a:solidFill>
              </a:rPr>
              <a:t>, 2015</a:t>
            </a:r>
          </a:p>
          <a:p>
            <a:r>
              <a:rPr lang="en-US" sz="2400" dirty="0"/>
              <a:t>8 harmless and 8 infectious words </a:t>
            </a:r>
            <a:r>
              <a:rPr lang="en-US" sz="2400" dirty="0" err="1">
                <a:solidFill>
                  <a:schemeClr val="accent1"/>
                </a:solidFill>
              </a:rPr>
              <a:t>Warriner</a:t>
            </a:r>
            <a:r>
              <a:rPr lang="en-US" sz="2400" dirty="0">
                <a:solidFill>
                  <a:schemeClr val="accent1"/>
                </a:solidFill>
              </a:rPr>
              <a:t>, </a:t>
            </a:r>
            <a:r>
              <a:rPr lang="en-US" sz="2400" dirty="0" err="1">
                <a:solidFill>
                  <a:schemeClr val="accent1"/>
                </a:solidFill>
              </a:rPr>
              <a:t>Kuperman</a:t>
            </a:r>
            <a:r>
              <a:rPr lang="en-US" sz="2400" dirty="0">
                <a:solidFill>
                  <a:schemeClr val="accent1"/>
                </a:solidFill>
              </a:rPr>
              <a:t>, &amp; </a:t>
            </a:r>
            <a:r>
              <a:rPr lang="en-US" sz="2400" dirty="0" err="1">
                <a:solidFill>
                  <a:schemeClr val="accent1"/>
                </a:solidFill>
              </a:rPr>
              <a:t>Brysbaert</a:t>
            </a:r>
            <a:r>
              <a:rPr lang="en-US" sz="2400" dirty="0">
                <a:solidFill>
                  <a:schemeClr val="accent1"/>
                </a:solidFill>
              </a:rPr>
              <a:t>, 2013</a:t>
            </a:r>
          </a:p>
          <a:p>
            <a:endParaRPr lang="en-US" sz="2400" dirty="0"/>
          </a:p>
        </p:txBody>
      </p:sp>
    </p:spTree>
    <p:extLst>
      <p:ext uri="{BB962C8B-B14F-4D97-AF65-F5344CB8AC3E}">
        <p14:creationId xmlns:p14="http://schemas.microsoft.com/office/powerpoint/2010/main" val="134089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5458" y="4292941"/>
            <a:ext cx="6939079" cy="369332"/>
          </a:xfrm>
          <a:prstGeom prst="rect">
            <a:avLst/>
          </a:prstGeom>
          <a:noFill/>
        </p:spPr>
        <p:txBody>
          <a:bodyPr wrap="none" rtlCol="0">
            <a:spAutoFit/>
          </a:bodyPr>
          <a:lstStyle/>
          <a:p>
            <a:r>
              <a:rPr lang="en-US" dirty="0"/>
              <a:t>Perceived Vulnerability to Disease </a:t>
            </a:r>
            <a:r>
              <a:rPr lang="en-US" dirty="0">
                <a:solidFill>
                  <a:schemeClr val="accent1"/>
                </a:solidFill>
              </a:rPr>
              <a:t>Duncan, Schaller, &amp; Park, 2009</a:t>
            </a:r>
          </a:p>
        </p:txBody>
      </p:sp>
      <p:sp>
        <p:nvSpPr>
          <p:cNvPr id="16" name="TextBox 15"/>
          <p:cNvSpPr txBox="1"/>
          <p:nvPr/>
        </p:nvSpPr>
        <p:spPr>
          <a:xfrm>
            <a:off x="3425458" y="4739979"/>
            <a:ext cx="7134132" cy="369332"/>
          </a:xfrm>
          <a:prstGeom prst="rect">
            <a:avLst/>
          </a:prstGeom>
          <a:noFill/>
        </p:spPr>
        <p:txBody>
          <a:bodyPr wrap="none" rtlCol="0">
            <a:spAutoFit/>
          </a:bodyPr>
          <a:lstStyle/>
          <a:p>
            <a:r>
              <a:rPr lang="en-US" dirty="0"/>
              <a:t>Three Domain Disgust Scale </a:t>
            </a:r>
            <a:r>
              <a:rPr lang="en-US" dirty="0" err="1">
                <a:solidFill>
                  <a:schemeClr val="accent1"/>
                </a:solidFill>
              </a:rPr>
              <a:t>Tybur</a:t>
            </a:r>
            <a:r>
              <a:rPr lang="en-US" dirty="0">
                <a:solidFill>
                  <a:schemeClr val="accent1"/>
                </a:solidFill>
              </a:rPr>
              <a:t>, Lieberman, &amp; </a:t>
            </a:r>
            <a:r>
              <a:rPr lang="en-US" dirty="0" err="1">
                <a:solidFill>
                  <a:schemeClr val="accent1"/>
                </a:solidFill>
              </a:rPr>
              <a:t>Griskevicius</a:t>
            </a:r>
            <a:r>
              <a:rPr lang="en-US" dirty="0">
                <a:solidFill>
                  <a:schemeClr val="accent1"/>
                </a:solidFill>
              </a:rPr>
              <a:t>, 2009</a:t>
            </a:r>
          </a:p>
        </p:txBody>
      </p:sp>
      <p:sp>
        <p:nvSpPr>
          <p:cNvPr id="17" name="TextBox 16"/>
          <p:cNvSpPr txBox="1"/>
          <p:nvPr/>
        </p:nvSpPr>
        <p:spPr>
          <a:xfrm>
            <a:off x="3425458" y="5196512"/>
            <a:ext cx="6630341" cy="369332"/>
          </a:xfrm>
          <a:prstGeom prst="rect">
            <a:avLst/>
          </a:prstGeom>
          <a:noFill/>
        </p:spPr>
        <p:txBody>
          <a:bodyPr wrap="none" rtlCol="0">
            <a:spAutoFit/>
          </a:bodyPr>
          <a:lstStyle/>
          <a:p>
            <a:r>
              <a:rPr lang="en-US" dirty="0"/>
              <a:t>Big Five Inventory-2: Negative Emotionality </a:t>
            </a:r>
            <a:r>
              <a:rPr lang="en-US" dirty="0">
                <a:solidFill>
                  <a:schemeClr val="accent1"/>
                </a:solidFill>
              </a:rPr>
              <a:t>Soto &amp; John, 2016</a:t>
            </a:r>
          </a:p>
        </p:txBody>
      </p:sp>
      <p:sp>
        <p:nvSpPr>
          <p:cNvPr id="18" name="TextBox 17"/>
          <p:cNvSpPr txBox="1"/>
          <p:nvPr/>
        </p:nvSpPr>
        <p:spPr>
          <a:xfrm>
            <a:off x="3425458" y="5643550"/>
            <a:ext cx="3602333" cy="369332"/>
          </a:xfrm>
          <a:prstGeom prst="rect">
            <a:avLst/>
          </a:prstGeom>
          <a:noFill/>
        </p:spPr>
        <p:txBody>
          <a:bodyPr wrap="none" rtlCol="0">
            <a:spAutoFit/>
          </a:bodyPr>
          <a:lstStyle/>
          <a:p>
            <a:r>
              <a:rPr lang="en-US" dirty="0"/>
              <a:t>Anti-Fat Attitudes </a:t>
            </a:r>
            <a:r>
              <a:rPr lang="en-US" dirty="0">
                <a:solidFill>
                  <a:schemeClr val="accent1"/>
                </a:solidFill>
              </a:rPr>
              <a:t>Crandall, 1994</a:t>
            </a:r>
          </a:p>
        </p:txBody>
      </p:sp>
      <p:sp>
        <p:nvSpPr>
          <p:cNvPr id="19" name="TextBox 18"/>
          <p:cNvSpPr txBox="1"/>
          <p:nvPr/>
        </p:nvSpPr>
        <p:spPr>
          <a:xfrm>
            <a:off x="3425458" y="6115278"/>
            <a:ext cx="5214889" cy="369332"/>
          </a:xfrm>
          <a:prstGeom prst="rect">
            <a:avLst/>
          </a:prstGeom>
          <a:noFill/>
        </p:spPr>
        <p:txBody>
          <a:bodyPr wrap="none" rtlCol="0">
            <a:spAutoFit/>
          </a:bodyPr>
          <a:lstStyle/>
          <a:p>
            <a:r>
              <a:rPr lang="en-US" dirty="0"/>
              <a:t>Height, weight, perceived socioeconomic status </a:t>
            </a:r>
          </a:p>
        </p:txBody>
      </p:sp>
      <p:sp>
        <p:nvSpPr>
          <p:cNvPr id="20" name="TextBox 19"/>
          <p:cNvSpPr txBox="1"/>
          <p:nvPr/>
        </p:nvSpPr>
        <p:spPr>
          <a:xfrm>
            <a:off x="83128" y="6223000"/>
            <a:ext cx="2854036" cy="523220"/>
          </a:xfrm>
          <a:prstGeom prst="rect">
            <a:avLst/>
          </a:prstGeom>
          <a:noFill/>
        </p:spPr>
        <p:txBody>
          <a:bodyPr wrap="square" rtlCol="0">
            <a:spAutoFit/>
          </a:bodyPr>
          <a:lstStyle/>
          <a:p>
            <a:r>
              <a:rPr lang="en-US" sz="1400" dirty="0"/>
              <a:t>* RANDOMLY ASSIGNED CONGRUENT ORDER</a:t>
            </a:r>
          </a:p>
        </p:txBody>
      </p:sp>
      <p:sp>
        <p:nvSpPr>
          <p:cNvPr id="21" name="Title 1">
            <a:extLst>
              <a:ext uri="{FF2B5EF4-FFF2-40B4-BE49-F238E27FC236}">
                <a16:creationId xmlns:a16="http://schemas.microsoft.com/office/drawing/2014/main" id="{B4F9A0DB-08F5-7649-A8E3-8ED136AF62A4}"/>
              </a:ext>
            </a:extLst>
          </p:cNvPr>
          <p:cNvSpPr txBox="1">
            <a:spLocks/>
          </p:cNvSpPr>
          <p:nvPr/>
        </p:nvSpPr>
        <p:spPr>
          <a:xfrm>
            <a:off x="3494591" y="145497"/>
            <a:ext cx="2125113" cy="1207473"/>
          </a:xfrm>
          <a:prstGeom prst="rect">
            <a:avLst/>
          </a:prstGeom>
          <a:ln>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Average vs. Obese*</a:t>
            </a:r>
          </a:p>
        </p:txBody>
      </p:sp>
      <p:sp>
        <p:nvSpPr>
          <p:cNvPr id="22" name="Title 1">
            <a:extLst>
              <a:ext uri="{FF2B5EF4-FFF2-40B4-BE49-F238E27FC236}">
                <a16:creationId xmlns:a16="http://schemas.microsoft.com/office/drawing/2014/main" id="{0E4E7C54-DEDE-9D44-AA70-3B5D5A5CAD40}"/>
              </a:ext>
            </a:extLst>
          </p:cNvPr>
          <p:cNvSpPr txBox="1">
            <a:spLocks/>
          </p:cNvSpPr>
          <p:nvPr/>
        </p:nvSpPr>
        <p:spPr>
          <a:xfrm>
            <a:off x="6274060" y="155533"/>
            <a:ext cx="2423350" cy="1207473"/>
          </a:xfrm>
          <a:prstGeom prst="rect">
            <a:avLst/>
          </a:prstGeom>
          <a:ln>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Average vs. Disfigured*</a:t>
            </a:r>
          </a:p>
        </p:txBody>
      </p:sp>
      <p:sp>
        <p:nvSpPr>
          <p:cNvPr id="23" name="Title 1">
            <a:extLst>
              <a:ext uri="{FF2B5EF4-FFF2-40B4-BE49-F238E27FC236}">
                <a16:creationId xmlns:a16="http://schemas.microsoft.com/office/drawing/2014/main" id="{C2517216-1D47-654C-A3F9-F0B85B67F901}"/>
              </a:ext>
            </a:extLst>
          </p:cNvPr>
          <p:cNvSpPr txBox="1">
            <a:spLocks/>
          </p:cNvSpPr>
          <p:nvPr/>
        </p:nvSpPr>
        <p:spPr>
          <a:xfrm>
            <a:off x="3494591" y="1899831"/>
            <a:ext cx="5202819" cy="665229"/>
          </a:xfrm>
          <a:prstGeom prst="rect">
            <a:avLst/>
          </a:prstGeom>
          <a:ln>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Implicit Association Test</a:t>
            </a:r>
          </a:p>
        </p:txBody>
      </p:sp>
      <p:sp>
        <p:nvSpPr>
          <p:cNvPr id="24" name="Title 1">
            <a:extLst>
              <a:ext uri="{FF2B5EF4-FFF2-40B4-BE49-F238E27FC236}">
                <a16:creationId xmlns:a16="http://schemas.microsoft.com/office/drawing/2014/main" id="{D6766A45-649E-7948-9201-3A35AC2D05A9}"/>
              </a:ext>
            </a:extLst>
          </p:cNvPr>
          <p:cNvSpPr txBox="1">
            <a:spLocks/>
          </p:cNvSpPr>
          <p:nvPr/>
        </p:nvSpPr>
        <p:spPr>
          <a:xfrm>
            <a:off x="4626045" y="3096386"/>
            <a:ext cx="2939910" cy="665229"/>
          </a:xfrm>
          <a:prstGeom prst="rect">
            <a:avLst/>
          </a:prstGeom>
          <a:ln>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Questionnaires</a:t>
            </a:r>
          </a:p>
        </p:txBody>
      </p:sp>
      <p:sp>
        <p:nvSpPr>
          <p:cNvPr id="8" name="Down Arrow 7">
            <a:extLst>
              <a:ext uri="{FF2B5EF4-FFF2-40B4-BE49-F238E27FC236}">
                <a16:creationId xmlns:a16="http://schemas.microsoft.com/office/drawing/2014/main" id="{3E24970E-9AF0-B347-9087-1B6485D41610}"/>
              </a:ext>
            </a:extLst>
          </p:cNvPr>
          <p:cNvSpPr/>
          <p:nvPr/>
        </p:nvSpPr>
        <p:spPr>
          <a:xfrm>
            <a:off x="4330481" y="1477150"/>
            <a:ext cx="295564" cy="31403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a:extLst>
              <a:ext uri="{FF2B5EF4-FFF2-40B4-BE49-F238E27FC236}">
                <a16:creationId xmlns:a16="http://schemas.microsoft.com/office/drawing/2014/main" id="{D2449EB7-DA61-A548-ADDF-F48625BF0010}"/>
              </a:ext>
            </a:extLst>
          </p:cNvPr>
          <p:cNvSpPr/>
          <p:nvPr/>
        </p:nvSpPr>
        <p:spPr>
          <a:xfrm>
            <a:off x="7337953" y="1474400"/>
            <a:ext cx="295564" cy="31403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0CE0FFEC-1406-044A-B44E-E26DE9EABD99}"/>
              </a:ext>
            </a:extLst>
          </p:cNvPr>
          <p:cNvSpPr/>
          <p:nvPr/>
        </p:nvSpPr>
        <p:spPr>
          <a:xfrm>
            <a:off x="5948218" y="2673704"/>
            <a:ext cx="295564" cy="31403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0566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370367" y="992577"/>
            <a:ext cx="4598477" cy="1938992"/>
          </a:xfrm>
          <a:prstGeom prst="rect">
            <a:avLst/>
          </a:prstGeom>
          <a:noFill/>
        </p:spPr>
        <p:txBody>
          <a:bodyPr wrap="square" rtlCol="0">
            <a:spAutoFit/>
          </a:bodyPr>
          <a:lstStyle/>
          <a:p>
            <a:r>
              <a:rPr lang="en-US" sz="2400" dirty="0">
                <a:solidFill>
                  <a:schemeClr val="tx1">
                    <a:lumMod val="85000"/>
                    <a:lumOff val="15000"/>
                  </a:schemeClr>
                </a:solidFill>
                <a:ea typeface="Helvetica" charset="0"/>
                <a:cs typeface="Helvetica" charset="0"/>
              </a:rPr>
              <a:t>CAUSING OR COMMUNICATING INFECTION; TENDING TO SPREAD (DISEASE) FROM ONE TO ANOTHER; CONTAGIOUS</a:t>
            </a:r>
          </a:p>
        </p:txBody>
      </p:sp>
      <p:sp>
        <p:nvSpPr>
          <p:cNvPr id="9" name="TextBox 8"/>
          <p:cNvSpPr txBox="1"/>
          <p:nvPr/>
        </p:nvSpPr>
        <p:spPr>
          <a:xfrm>
            <a:off x="1329383" y="1019680"/>
            <a:ext cx="3486852" cy="1938992"/>
          </a:xfrm>
          <a:prstGeom prst="rect">
            <a:avLst/>
          </a:prstGeom>
          <a:noFill/>
        </p:spPr>
        <p:txBody>
          <a:bodyPr wrap="square" rtlCol="0">
            <a:spAutoFit/>
          </a:bodyPr>
          <a:lstStyle/>
          <a:p>
            <a:r>
              <a:rPr lang="en-US" sz="2400" dirty="0">
                <a:solidFill>
                  <a:schemeClr val="tx1">
                    <a:lumMod val="85000"/>
                    <a:lumOff val="15000"/>
                  </a:schemeClr>
                </a:solidFill>
                <a:ea typeface="Helvetica" charset="0"/>
                <a:cs typeface="Helvetica" charset="0"/>
              </a:rPr>
              <a:t>NOT HARMFUL OR INJURIOUS; NOT LIKELY TO IRRITATE OR OFFEND; BENIGN OR INNOCUOUS</a:t>
            </a:r>
          </a:p>
        </p:txBody>
      </p:sp>
      <p:sp>
        <p:nvSpPr>
          <p:cNvPr id="12" name="TextBox 11"/>
          <p:cNvSpPr txBox="1"/>
          <p:nvPr/>
        </p:nvSpPr>
        <p:spPr>
          <a:xfrm>
            <a:off x="7370368" y="188683"/>
            <a:ext cx="3033203" cy="707886"/>
          </a:xfrm>
          <a:prstGeom prst="rect">
            <a:avLst/>
          </a:prstGeom>
          <a:noFill/>
        </p:spPr>
        <p:txBody>
          <a:bodyPr wrap="none" rtlCol="0">
            <a:spAutoFit/>
          </a:bodyPr>
          <a:lstStyle/>
          <a:p>
            <a:r>
              <a:rPr lang="en-US" sz="4000" dirty="0">
                <a:solidFill>
                  <a:schemeClr val="tx1">
                    <a:lumMod val="85000"/>
                    <a:lumOff val="15000"/>
                  </a:schemeClr>
                </a:solidFill>
                <a:ea typeface="Helvetica" charset="0"/>
                <a:cs typeface="Helvetica" charset="0"/>
              </a:rPr>
              <a:t>INFECTIOUS</a:t>
            </a:r>
          </a:p>
        </p:txBody>
      </p:sp>
      <p:sp>
        <p:nvSpPr>
          <p:cNvPr id="13" name="TextBox 12"/>
          <p:cNvSpPr txBox="1"/>
          <p:nvPr/>
        </p:nvSpPr>
        <p:spPr>
          <a:xfrm>
            <a:off x="1329383" y="188683"/>
            <a:ext cx="2589170" cy="707886"/>
          </a:xfrm>
          <a:prstGeom prst="rect">
            <a:avLst/>
          </a:prstGeom>
          <a:noFill/>
        </p:spPr>
        <p:txBody>
          <a:bodyPr wrap="none" rtlCol="0">
            <a:spAutoFit/>
          </a:bodyPr>
          <a:lstStyle/>
          <a:p>
            <a:r>
              <a:rPr lang="en-US" sz="4000" dirty="0">
                <a:solidFill>
                  <a:schemeClr val="tx1">
                    <a:lumMod val="85000"/>
                    <a:lumOff val="15000"/>
                  </a:schemeClr>
                </a:solidFill>
                <a:ea typeface="Helvetica" charset="0"/>
                <a:cs typeface="Helvetica" charset="0"/>
              </a:rPr>
              <a:t>HARMLESS</a:t>
            </a:r>
          </a:p>
        </p:txBody>
      </p:sp>
      <p:pic>
        <p:nvPicPr>
          <p:cNvPr id="14" name="Picture 6" descr="Image result for e key keyboard transparen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6768" y="3429000"/>
            <a:ext cx="914400" cy="914400"/>
          </a:xfrm>
          <a:prstGeom prst="rect">
            <a:avLst/>
          </a:prstGeom>
          <a:solidFill>
            <a:schemeClr val="tx2"/>
          </a:solidFill>
          <a:extLst/>
        </p:spPr>
      </p:pic>
      <p:pic>
        <p:nvPicPr>
          <p:cNvPr id="15" name="Picture 8" descr="Related image"/>
          <p:cNvPicPr>
            <a:picLocks noChangeAspect="1" noChangeArrowheads="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429769" y="3429000"/>
            <a:ext cx="914400" cy="914400"/>
          </a:xfrm>
          <a:prstGeom prst="rect">
            <a:avLst/>
          </a:prstGeom>
          <a:solidFill>
            <a:schemeClr val="tx2"/>
          </a:solidFill>
          <a:extLst/>
        </p:spPr>
      </p:pic>
      <p:sp>
        <p:nvSpPr>
          <p:cNvPr id="16" name="TextBox 15"/>
          <p:cNvSpPr txBox="1"/>
          <p:nvPr/>
        </p:nvSpPr>
        <p:spPr>
          <a:xfrm>
            <a:off x="1348281" y="4582895"/>
            <a:ext cx="2551374" cy="461665"/>
          </a:xfrm>
          <a:prstGeom prst="rect">
            <a:avLst/>
          </a:prstGeom>
          <a:noFill/>
        </p:spPr>
        <p:txBody>
          <a:bodyPr wrap="square" rtlCol="0">
            <a:spAutoFit/>
          </a:bodyPr>
          <a:lstStyle/>
          <a:p>
            <a:r>
              <a:rPr lang="en-US" sz="2400" dirty="0">
                <a:solidFill>
                  <a:schemeClr val="tx1">
                    <a:lumMod val="85000"/>
                    <a:lumOff val="15000"/>
                  </a:schemeClr>
                </a:solidFill>
                <a:ea typeface="Helvetica" charset="0"/>
                <a:cs typeface="Helvetica" charset="0"/>
              </a:rPr>
              <a:t>PRESS THE E KEY</a:t>
            </a:r>
          </a:p>
        </p:txBody>
      </p:sp>
      <p:sp>
        <p:nvSpPr>
          <p:cNvPr id="17" name="TextBox 16"/>
          <p:cNvSpPr txBox="1"/>
          <p:nvPr/>
        </p:nvSpPr>
        <p:spPr>
          <a:xfrm>
            <a:off x="7611282" y="4582894"/>
            <a:ext cx="2551374" cy="461665"/>
          </a:xfrm>
          <a:prstGeom prst="rect">
            <a:avLst/>
          </a:prstGeom>
          <a:noFill/>
        </p:spPr>
        <p:txBody>
          <a:bodyPr wrap="square" rtlCol="0">
            <a:spAutoFit/>
          </a:bodyPr>
          <a:lstStyle/>
          <a:p>
            <a:r>
              <a:rPr lang="en-US" sz="2400" dirty="0">
                <a:solidFill>
                  <a:schemeClr val="tx1">
                    <a:lumMod val="85000"/>
                    <a:lumOff val="15000"/>
                  </a:schemeClr>
                </a:solidFill>
                <a:ea typeface="Helvetica" charset="0"/>
                <a:cs typeface="Helvetica" charset="0"/>
              </a:rPr>
              <a:t>PRESS </a:t>
            </a:r>
            <a:r>
              <a:rPr lang="en-US" sz="2400">
                <a:solidFill>
                  <a:schemeClr val="tx1">
                    <a:lumMod val="85000"/>
                    <a:lumOff val="15000"/>
                  </a:schemeClr>
                </a:solidFill>
                <a:ea typeface="Helvetica" charset="0"/>
                <a:cs typeface="Helvetica" charset="0"/>
              </a:rPr>
              <a:t>THE I </a:t>
            </a:r>
            <a:r>
              <a:rPr lang="en-US" sz="2400" dirty="0">
                <a:solidFill>
                  <a:schemeClr val="tx1">
                    <a:lumMod val="85000"/>
                    <a:lumOff val="15000"/>
                  </a:schemeClr>
                </a:solidFill>
                <a:ea typeface="Helvetica" charset="0"/>
                <a:cs typeface="Helvetica" charset="0"/>
              </a:rPr>
              <a:t>KEY</a:t>
            </a:r>
          </a:p>
        </p:txBody>
      </p:sp>
    </p:spTree>
    <p:extLst>
      <p:ext uri="{BB962C8B-B14F-4D97-AF65-F5344CB8AC3E}">
        <p14:creationId xmlns:p14="http://schemas.microsoft.com/office/powerpoint/2010/main" val="3091528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329383" y="188683"/>
            <a:ext cx="2975915" cy="1938992"/>
          </a:xfrm>
          <a:prstGeom prst="rect">
            <a:avLst/>
          </a:prstGeom>
          <a:noFill/>
        </p:spPr>
        <p:txBody>
          <a:bodyPr wrap="square" rtlCol="0">
            <a:spAutoFit/>
          </a:bodyPr>
          <a:lstStyle/>
          <a:p>
            <a:r>
              <a:rPr lang="en-US" sz="4000" dirty="0">
                <a:solidFill>
                  <a:schemeClr val="tx1">
                    <a:lumMod val="85000"/>
                    <a:lumOff val="15000"/>
                  </a:schemeClr>
                </a:solidFill>
              </a:rPr>
              <a:t>DISFIGURED OR HARMLESS</a:t>
            </a:r>
          </a:p>
        </p:txBody>
      </p:sp>
      <p:sp>
        <p:nvSpPr>
          <p:cNvPr id="8" name="TextBox 7"/>
          <p:cNvSpPr txBox="1"/>
          <p:nvPr/>
        </p:nvSpPr>
        <p:spPr>
          <a:xfrm>
            <a:off x="7962898" y="188683"/>
            <a:ext cx="3028437" cy="1938992"/>
          </a:xfrm>
          <a:prstGeom prst="rect">
            <a:avLst/>
          </a:prstGeom>
          <a:noFill/>
        </p:spPr>
        <p:txBody>
          <a:bodyPr wrap="square" rtlCol="0">
            <a:spAutoFit/>
          </a:bodyPr>
          <a:lstStyle/>
          <a:p>
            <a:r>
              <a:rPr lang="en-US" sz="4000" dirty="0">
                <a:solidFill>
                  <a:schemeClr val="tx1">
                    <a:lumMod val="85000"/>
                    <a:lumOff val="15000"/>
                  </a:schemeClr>
                </a:solidFill>
              </a:rPr>
              <a:t>AVERAGE OR INFECTIOUS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298" y="3131281"/>
            <a:ext cx="3657600" cy="2574951"/>
          </a:xfrm>
          <a:prstGeom prst="rect">
            <a:avLst/>
          </a:prstGeom>
        </p:spPr>
      </p:pic>
    </p:spTree>
    <p:extLst>
      <p:ext uri="{BB962C8B-B14F-4D97-AF65-F5344CB8AC3E}">
        <p14:creationId xmlns:p14="http://schemas.microsoft.com/office/powerpoint/2010/main" val="1669290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970640" y="3075057"/>
            <a:ext cx="2326919" cy="707886"/>
          </a:xfrm>
          <a:prstGeom prst="rect">
            <a:avLst/>
          </a:prstGeom>
        </p:spPr>
        <p:txBody>
          <a:bodyPr wrap="none">
            <a:spAutoFit/>
          </a:bodyPr>
          <a:lstStyle/>
          <a:p>
            <a:r>
              <a:rPr lang="en-US" sz="4000">
                <a:solidFill>
                  <a:schemeClr val="tx1">
                    <a:lumMod val="85000"/>
                    <a:lumOff val="15000"/>
                  </a:schemeClr>
                </a:solidFill>
              </a:rPr>
              <a:t>PARASITE</a:t>
            </a:r>
            <a:endParaRPr lang="en-US" sz="4000" dirty="0">
              <a:solidFill>
                <a:schemeClr val="tx1">
                  <a:lumMod val="85000"/>
                  <a:lumOff val="15000"/>
                </a:schemeClr>
              </a:solidFill>
            </a:endParaRPr>
          </a:p>
        </p:txBody>
      </p:sp>
      <p:sp>
        <p:nvSpPr>
          <p:cNvPr id="9" name="TextBox 8"/>
          <p:cNvSpPr txBox="1"/>
          <p:nvPr/>
        </p:nvSpPr>
        <p:spPr>
          <a:xfrm>
            <a:off x="1329383" y="188683"/>
            <a:ext cx="2975915" cy="1938992"/>
          </a:xfrm>
          <a:prstGeom prst="rect">
            <a:avLst/>
          </a:prstGeom>
          <a:noFill/>
        </p:spPr>
        <p:txBody>
          <a:bodyPr wrap="square" rtlCol="0">
            <a:spAutoFit/>
          </a:bodyPr>
          <a:lstStyle/>
          <a:p>
            <a:r>
              <a:rPr lang="en-US" sz="4000" dirty="0">
                <a:solidFill>
                  <a:schemeClr val="tx1">
                    <a:lumMod val="85000"/>
                    <a:lumOff val="15000"/>
                  </a:schemeClr>
                </a:solidFill>
              </a:rPr>
              <a:t>DISFIGURED OR HARMLESS</a:t>
            </a:r>
          </a:p>
        </p:txBody>
      </p:sp>
      <p:sp>
        <p:nvSpPr>
          <p:cNvPr id="10" name="TextBox 9"/>
          <p:cNvSpPr txBox="1"/>
          <p:nvPr/>
        </p:nvSpPr>
        <p:spPr>
          <a:xfrm>
            <a:off x="7962898" y="188683"/>
            <a:ext cx="3028437" cy="1938992"/>
          </a:xfrm>
          <a:prstGeom prst="rect">
            <a:avLst/>
          </a:prstGeom>
          <a:noFill/>
        </p:spPr>
        <p:txBody>
          <a:bodyPr wrap="square" rtlCol="0">
            <a:spAutoFit/>
          </a:bodyPr>
          <a:lstStyle/>
          <a:p>
            <a:r>
              <a:rPr lang="en-US" sz="4000" dirty="0">
                <a:solidFill>
                  <a:schemeClr val="tx1">
                    <a:lumMod val="85000"/>
                    <a:lumOff val="15000"/>
                  </a:schemeClr>
                </a:solidFill>
              </a:rPr>
              <a:t>AVERAGE OR INFECTIOUS</a:t>
            </a:r>
          </a:p>
        </p:txBody>
      </p:sp>
    </p:spTree>
    <p:extLst>
      <p:ext uri="{BB962C8B-B14F-4D97-AF65-F5344CB8AC3E}">
        <p14:creationId xmlns:p14="http://schemas.microsoft.com/office/powerpoint/2010/main" val="2772689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29383" y="188683"/>
            <a:ext cx="2975915" cy="1938992"/>
          </a:xfrm>
          <a:prstGeom prst="rect">
            <a:avLst/>
          </a:prstGeom>
          <a:noFill/>
        </p:spPr>
        <p:txBody>
          <a:bodyPr wrap="square" rtlCol="0">
            <a:spAutoFit/>
          </a:bodyPr>
          <a:lstStyle/>
          <a:p>
            <a:r>
              <a:rPr lang="en-US" sz="4000" dirty="0">
                <a:solidFill>
                  <a:schemeClr val="tx1">
                    <a:lumMod val="85000"/>
                    <a:lumOff val="15000"/>
                  </a:schemeClr>
                </a:solidFill>
              </a:rPr>
              <a:t>DISFIGURED OR HARMLESS</a:t>
            </a:r>
          </a:p>
        </p:txBody>
      </p:sp>
      <p:sp>
        <p:nvSpPr>
          <p:cNvPr id="9" name="TextBox 8"/>
          <p:cNvSpPr txBox="1"/>
          <p:nvPr/>
        </p:nvSpPr>
        <p:spPr>
          <a:xfrm>
            <a:off x="7962898" y="188683"/>
            <a:ext cx="3028437" cy="1938992"/>
          </a:xfrm>
          <a:prstGeom prst="rect">
            <a:avLst/>
          </a:prstGeom>
          <a:noFill/>
        </p:spPr>
        <p:txBody>
          <a:bodyPr wrap="square" rtlCol="0">
            <a:spAutoFit/>
          </a:bodyPr>
          <a:lstStyle/>
          <a:p>
            <a:r>
              <a:rPr lang="en-US" sz="4000" dirty="0">
                <a:solidFill>
                  <a:schemeClr val="tx1">
                    <a:lumMod val="85000"/>
                    <a:lumOff val="15000"/>
                  </a:schemeClr>
                </a:solidFill>
              </a:rPr>
              <a:t>AVERAGE OR INFECTIOUS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298" y="3131281"/>
            <a:ext cx="3657600" cy="2574951"/>
          </a:xfrm>
          <a:prstGeom prst="rect">
            <a:avLst/>
          </a:prstGeom>
        </p:spPr>
      </p:pic>
    </p:spTree>
    <p:extLst>
      <p:ext uri="{BB962C8B-B14F-4D97-AF65-F5344CB8AC3E}">
        <p14:creationId xmlns:p14="http://schemas.microsoft.com/office/powerpoint/2010/main" val="2462707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473323" y="3075057"/>
            <a:ext cx="3321550" cy="707886"/>
          </a:xfrm>
          <a:prstGeom prst="rect">
            <a:avLst/>
          </a:prstGeom>
        </p:spPr>
        <p:txBody>
          <a:bodyPr wrap="none">
            <a:spAutoFit/>
          </a:bodyPr>
          <a:lstStyle/>
          <a:p>
            <a:r>
              <a:rPr lang="en-US" sz="4000">
                <a:solidFill>
                  <a:schemeClr val="tx1">
                    <a:lumMod val="85000"/>
                    <a:lumOff val="15000"/>
                  </a:schemeClr>
                </a:solidFill>
              </a:rPr>
              <a:t>CARDBOARD</a:t>
            </a:r>
            <a:endParaRPr lang="en-US" sz="4000" dirty="0">
              <a:solidFill>
                <a:schemeClr val="tx1">
                  <a:lumMod val="85000"/>
                  <a:lumOff val="15000"/>
                </a:schemeClr>
              </a:solidFill>
            </a:endParaRPr>
          </a:p>
        </p:txBody>
      </p:sp>
      <p:sp>
        <p:nvSpPr>
          <p:cNvPr id="9" name="TextBox 8"/>
          <p:cNvSpPr txBox="1"/>
          <p:nvPr/>
        </p:nvSpPr>
        <p:spPr>
          <a:xfrm>
            <a:off x="1329383" y="188683"/>
            <a:ext cx="2975915" cy="1938992"/>
          </a:xfrm>
          <a:prstGeom prst="rect">
            <a:avLst/>
          </a:prstGeom>
          <a:noFill/>
        </p:spPr>
        <p:txBody>
          <a:bodyPr wrap="square" rtlCol="0">
            <a:spAutoFit/>
          </a:bodyPr>
          <a:lstStyle/>
          <a:p>
            <a:r>
              <a:rPr lang="en-US" sz="4000" dirty="0">
                <a:solidFill>
                  <a:schemeClr val="tx1">
                    <a:lumMod val="85000"/>
                    <a:lumOff val="15000"/>
                  </a:schemeClr>
                </a:solidFill>
              </a:rPr>
              <a:t>DISFIGURED OR HARMLESS</a:t>
            </a:r>
          </a:p>
        </p:txBody>
      </p:sp>
      <p:sp>
        <p:nvSpPr>
          <p:cNvPr id="10" name="TextBox 9"/>
          <p:cNvSpPr txBox="1"/>
          <p:nvPr/>
        </p:nvSpPr>
        <p:spPr>
          <a:xfrm>
            <a:off x="7962898" y="188683"/>
            <a:ext cx="3028437" cy="1938992"/>
          </a:xfrm>
          <a:prstGeom prst="rect">
            <a:avLst/>
          </a:prstGeom>
          <a:noFill/>
        </p:spPr>
        <p:txBody>
          <a:bodyPr wrap="square" rtlCol="0">
            <a:spAutoFit/>
          </a:bodyPr>
          <a:lstStyle/>
          <a:p>
            <a:r>
              <a:rPr lang="en-US" sz="4000" dirty="0">
                <a:solidFill>
                  <a:schemeClr val="tx1">
                    <a:lumMod val="85000"/>
                    <a:lumOff val="15000"/>
                  </a:schemeClr>
                </a:solidFill>
              </a:rPr>
              <a:t>AVERAGE OR INFECTIOUS</a:t>
            </a:r>
          </a:p>
        </p:txBody>
      </p:sp>
    </p:spTree>
    <p:extLst>
      <p:ext uri="{BB962C8B-B14F-4D97-AF65-F5344CB8AC3E}">
        <p14:creationId xmlns:p14="http://schemas.microsoft.com/office/powerpoint/2010/main" val="3532067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298" y="3131281"/>
            <a:ext cx="3657600" cy="2574951"/>
          </a:xfrm>
          <a:prstGeom prst="rect">
            <a:avLst/>
          </a:prstGeom>
        </p:spPr>
      </p:pic>
      <p:sp>
        <p:nvSpPr>
          <p:cNvPr id="10" name="TextBox 9"/>
          <p:cNvSpPr txBox="1"/>
          <p:nvPr/>
        </p:nvSpPr>
        <p:spPr>
          <a:xfrm>
            <a:off x="1329383" y="193280"/>
            <a:ext cx="2975915" cy="1323439"/>
          </a:xfrm>
          <a:prstGeom prst="rect">
            <a:avLst/>
          </a:prstGeom>
          <a:noFill/>
        </p:spPr>
        <p:txBody>
          <a:bodyPr wrap="square" rtlCol="0">
            <a:spAutoFit/>
          </a:bodyPr>
          <a:lstStyle/>
          <a:p>
            <a:r>
              <a:rPr lang="en-US" sz="4000" dirty="0">
                <a:solidFill>
                  <a:schemeClr val="tx1">
                    <a:lumMod val="85000"/>
                    <a:lumOff val="15000"/>
                  </a:schemeClr>
                </a:solidFill>
              </a:rPr>
              <a:t>OBESE OR HARMLESS</a:t>
            </a:r>
          </a:p>
        </p:txBody>
      </p:sp>
      <p:sp>
        <p:nvSpPr>
          <p:cNvPr id="11" name="TextBox 10"/>
          <p:cNvSpPr txBox="1"/>
          <p:nvPr/>
        </p:nvSpPr>
        <p:spPr>
          <a:xfrm>
            <a:off x="7962898" y="193281"/>
            <a:ext cx="3392961" cy="1323439"/>
          </a:xfrm>
          <a:prstGeom prst="rect">
            <a:avLst/>
          </a:prstGeom>
          <a:noFill/>
        </p:spPr>
        <p:txBody>
          <a:bodyPr wrap="square" rtlCol="0">
            <a:spAutoFit/>
          </a:bodyPr>
          <a:lstStyle/>
          <a:p>
            <a:r>
              <a:rPr lang="en-US" sz="4000" dirty="0">
                <a:solidFill>
                  <a:schemeClr val="tx1">
                    <a:lumMod val="85000"/>
                    <a:lumOff val="15000"/>
                  </a:schemeClr>
                </a:solidFill>
              </a:rPr>
              <a:t>AVERAGE OR INFECTIOUS</a:t>
            </a:r>
          </a:p>
        </p:txBody>
      </p:sp>
    </p:spTree>
    <p:extLst>
      <p:ext uri="{BB962C8B-B14F-4D97-AF65-F5344CB8AC3E}">
        <p14:creationId xmlns:p14="http://schemas.microsoft.com/office/powerpoint/2010/main" val="4878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34461"/>
            <a:ext cx="7729728" cy="1589079"/>
          </a:xfrm>
        </p:spPr>
        <p:txBody>
          <a:bodyPr>
            <a:normAutofit/>
          </a:bodyPr>
          <a:lstStyle/>
          <a:p>
            <a:r>
              <a:rPr lang="en-US" sz="4000" dirty="0"/>
              <a:t>Faces are a source of information</a:t>
            </a:r>
          </a:p>
        </p:txBody>
      </p:sp>
    </p:spTree>
    <p:extLst>
      <p:ext uri="{BB962C8B-B14F-4D97-AF65-F5344CB8AC3E}">
        <p14:creationId xmlns:p14="http://schemas.microsoft.com/office/powerpoint/2010/main" val="3007048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124687" y="3075057"/>
            <a:ext cx="2018822" cy="707886"/>
          </a:xfrm>
          <a:prstGeom prst="rect">
            <a:avLst/>
          </a:prstGeom>
        </p:spPr>
        <p:txBody>
          <a:bodyPr wrap="none">
            <a:spAutoFit/>
          </a:bodyPr>
          <a:lstStyle/>
          <a:p>
            <a:r>
              <a:rPr lang="en-US" sz="4000">
                <a:solidFill>
                  <a:schemeClr val="tx1">
                    <a:lumMod val="85000"/>
                    <a:lumOff val="15000"/>
                  </a:schemeClr>
                </a:solidFill>
              </a:rPr>
              <a:t>PLAGUE</a:t>
            </a:r>
            <a:endParaRPr lang="en-US" sz="4000" dirty="0">
              <a:solidFill>
                <a:schemeClr val="tx1">
                  <a:lumMod val="85000"/>
                  <a:lumOff val="15000"/>
                </a:schemeClr>
              </a:solidFill>
            </a:endParaRPr>
          </a:p>
        </p:txBody>
      </p:sp>
      <p:sp>
        <p:nvSpPr>
          <p:cNvPr id="6" name="TextBox 5"/>
          <p:cNvSpPr txBox="1"/>
          <p:nvPr/>
        </p:nvSpPr>
        <p:spPr>
          <a:xfrm>
            <a:off x="1329383" y="193280"/>
            <a:ext cx="2975915" cy="1323439"/>
          </a:xfrm>
          <a:prstGeom prst="rect">
            <a:avLst/>
          </a:prstGeom>
          <a:noFill/>
        </p:spPr>
        <p:txBody>
          <a:bodyPr wrap="square" rtlCol="0">
            <a:spAutoFit/>
          </a:bodyPr>
          <a:lstStyle/>
          <a:p>
            <a:r>
              <a:rPr lang="en-US" sz="4000" dirty="0">
                <a:solidFill>
                  <a:schemeClr val="tx1">
                    <a:lumMod val="85000"/>
                    <a:lumOff val="15000"/>
                  </a:schemeClr>
                </a:solidFill>
              </a:rPr>
              <a:t>OBESE OR HARMLESS</a:t>
            </a:r>
          </a:p>
        </p:txBody>
      </p:sp>
      <p:sp>
        <p:nvSpPr>
          <p:cNvPr id="8" name="TextBox 7"/>
          <p:cNvSpPr txBox="1"/>
          <p:nvPr/>
        </p:nvSpPr>
        <p:spPr>
          <a:xfrm>
            <a:off x="7962898" y="193281"/>
            <a:ext cx="3392961" cy="1323439"/>
          </a:xfrm>
          <a:prstGeom prst="rect">
            <a:avLst/>
          </a:prstGeom>
          <a:noFill/>
        </p:spPr>
        <p:txBody>
          <a:bodyPr wrap="square" rtlCol="0">
            <a:spAutoFit/>
          </a:bodyPr>
          <a:lstStyle/>
          <a:p>
            <a:r>
              <a:rPr lang="en-US" sz="4000" dirty="0">
                <a:solidFill>
                  <a:schemeClr val="tx1">
                    <a:lumMod val="85000"/>
                    <a:lumOff val="15000"/>
                  </a:schemeClr>
                </a:solidFill>
              </a:rPr>
              <a:t>AVERAGE OR INFECTIOUS</a:t>
            </a:r>
          </a:p>
        </p:txBody>
      </p:sp>
    </p:spTree>
    <p:extLst>
      <p:ext uri="{BB962C8B-B14F-4D97-AF65-F5344CB8AC3E}">
        <p14:creationId xmlns:p14="http://schemas.microsoft.com/office/powerpoint/2010/main" val="1718823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3028869"/>
            <a:ext cx="3657600" cy="2677363"/>
          </a:xfrm>
          <a:prstGeom prst="rect">
            <a:avLst/>
          </a:prstGeom>
        </p:spPr>
      </p:pic>
      <p:sp>
        <p:nvSpPr>
          <p:cNvPr id="11" name="TextBox 10"/>
          <p:cNvSpPr txBox="1"/>
          <p:nvPr/>
        </p:nvSpPr>
        <p:spPr>
          <a:xfrm>
            <a:off x="1329383" y="193280"/>
            <a:ext cx="2975915" cy="1323439"/>
          </a:xfrm>
          <a:prstGeom prst="rect">
            <a:avLst/>
          </a:prstGeom>
          <a:noFill/>
        </p:spPr>
        <p:txBody>
          <a:bodyPr wrap="square" rtlCol="0">
            <a:spAutoFit/>
          </a:bodyPr>
          <a:lstStyle/>
          <a:p>
            <a:r>
              <a:rPr lang="en-US" sz="4000" dirty="0">
                <a:solidFill>
                  <a:schemeClr val="tx1">
                    <a:lumMod val="85000"/>
                    <a:lumOff val="15000"/>
                  </a:schemeClr>
                </a:solidFill>
              </a:rPr>
              <a:t>OBESE OR HARMLESS</a:t>
            </a:r>
          </a:p>
        </p:txBody>
      </p:sp>
      <p:sp>
        <p:nvSpPr>
          <p:cNvPr id="12" name="TextBox 11"/>
          <p:cNvSpPr txBox="1"/>
          <p:nvPr/>
        </p:nvSpPr>
        <p:spPr>
          <a:xfrm>
            <a:off x="7962898" y="193281"/>
            <a:ext cx="3392961" cy="1323439"/>
          </a:xfrm>
          <a:prstGeom prst="rect">
            <a:avLst/>
          </a:prstGeom>
          <a:noFill/>
        </p:spPr>
        <p:txBody>
          <a:bodyPr wrap="square" rtlCol="0">
            <a:spAutoFit/>
          </a:bodyPr>
          <a:lstStyle/>
          <a:p>
            <a:r>
              <a:rPr lang="en-US" sz="4000" dirty="0">
                <a:solidFill>
                  <a:schemeClr val="tx1">
                    <a:lumMod val="85000"/>
                    <a:lumOff val="15000"/>
                  </a:schemeClr>
                </a:solidFill>
              </a:rPr>
              <a:t>AVERAGE OR INFECTIOUS</a:t>
            </a:r>
          </a:p>
        </p:txBody>
      </p:sp>
    </p:spTree>
    <p:extLst>
      <p:ext uri="{BB962C8B-B14F-4D97-AF65-F5344CB8AC3E}">
        <p14:creationId xmlns:p14="http://schemas.microsoft.com/office/powerpoint/2010/main" val="743634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550170" y="3075057"/>
            <a:ext cx="3167855" cy="707886"/>
          </a:xfrm>
          <a:prstGeom prst="rect">
            <a:avLst/>
          </a:prstGeom>
        </p:spPr>
        <p:txBody>
          <a:bodyPr wrap="none">
            <a:spAutoFit/>
          </a:bodyPr>
          <a:lstStyle/>
          <a:p>
            <a:r>
              <a:rPr lang="en-US" sz="4000">
                <a:solidFill>
                  <a:schemeClr val="tx1">
                    <a:lumMod val="85000"/>
                    <a:lumOff val="15000"/>
                  </a:schemeClr>
                </a:solidFill>
              </a:rPr>
              <a:t>TYPEWRITER</a:t>
            </a:r>
            <a:endParaRPr lang="en-US" sz="4000" dirty="0">
              <a:solidFill>
                <a:schemeClr val="tx1">
                  <a:lumMod val="85000"/>
                  <a:lumOff val="15000"/>
                </a:schemeClr>
              </a:solidFill>
            </a:endParaRPr>
          </a:p>
        </p:txBody>
      </p:sp>
      <p:sp>
        <p:nvSpPr>
          <p:cNvPr id="9" name="TextBox 8"/>
          <p:cNvSpPr txBox="1"/>
          <p:nvPr/>
        </p:nvSpPr>
        <p:spPr>
          <a:xfrm>
            <a:off x="1329383" y="193280"/>
            <a:ext cx="2975915" cy="1323439"/>
          </a:xfrm>
          <a:prstGeom prst="rect">
            <a:avLst/>
          </a:prstGeom>
          <a:noFill/>
        </p:spPr>
        <p:txBody>
          <a:bodyPr wrap="square" rtlCol="0">
            <a:spAutoFit/>
          </a:bodyPr>
          <a:lstStyle/>
          <a:p>
            <a:r>
              <a:rPr lang="en-US" sz="4000" dirty="0">
                <a:solidFill>
                  <a:schemeClr val="tx1">
                    <a:lumMod val="85000"/>
                    <a:lumOff val="15000"/>
                  </a:schemeClr>
                </a:solidFill>
              </a:rPr>
              <a:t>OBESE OR HARMLESS</a:t>
            </a:r>
          </a:p>
        </p:txBody>
      </p:sp>
      <p:sp>
        <p:nvSpPr>
          <p:cNvPr id="10" name="TextBox 9"/>
          <p:cNvSpPr txBox="1"/>
          <p:nvPr/>
        </p:nvSpPr>
        <p:spPr>
          <a:xfrm>
            <a:off x="7962898" y="193281"/>
            <a:ext cx="3392961" cy="1323439"/>
          </a:xfrm>
          <a:prstGeom prst="rect">
            <a:avLst/>
          </a:prstGeom>
          <a:noFill/>
        </p:spPr>
        <p:txBody>
          <a:bodyPr wrap="square" rtlCol="0">
            <a:spAutoFit/>
          </a:bodyPr>
          <a:lstStyle/>
          <a:p>
            <a:r>
              <a:rPr lang="en-US" sz="4000" dirty="0">
                <a:solidFill>
                  <a:schemeClr val="tx1">
                    <a:lumMod val="85000"/>
                    <a:lumOff val="15000"/>
                  </a:schemeClr>
                </a:solidFill>
              </a:rPr>
              <a:t>AVERAGE OR INFECTIOUS</a:t>
            </a:r>
          </a:p>
        </p:txBody>
      </p:sp>
    </p:spTree>
    <p:extLst>
      <p:ext uri="{BB962C8B-B14F-4D97-AF65-F5344CB8AC3E}">
        <p14:creationId xmlns:p14="http://schemas.microsoft.com/office/powerpoint/2010/main" val="222865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TextBox 134"/>
          <p:cNvSpPr txBox="1"/>
          <p:nvPr/>
        </p:nvSpPr>
        <p:spPr>
          <a:xfrm>
            <a:off x="74375" y="6505688"/>
            <a:ext cx="6097375" cy="307777"/>
          </a:xfrm>
          <a:prstGeom prst="rect">
            <a:avLst/>
          </a:prstGeom>
          <a:noFill/>
        </p:spPr>
        <p:txBody>
          <a:bodyPr wrap="none" rtlCol="0">
            <a:spAutoFit/>
          </a:bodyPr>
          <a:lstStyle/>
          <a:p>
            <a:r>
              <a:rPr lang="en-US" sz="1400" dirty="0"/>
              <a:t>* Reaction time is standardized by block </a:t>
            </a:r>
            <a:r>
              <a:rPr lang="en-US" sz="1400" dirty="0" err="1">
                <a:solidFill>
                  <a:schemeClr val="accent1"/>
                </a:solidFill>
              </a:rPr>
              <a:t>Wolsiefer</a:t>
            </a:r>
            <a:r>
              <a:rPr lang="en-US" sz="1400" dirty="0">
                <a:solidFill>
                  <a:schemeClr val="accent1"/>
                </a:solidFill>
              </a:rPr>
              <a:t>, Westfall, &amp; Judd, 2016</a:t>
            </a:r>
          </a:p>
        </p:txBody>
      </p:sp>
      <p:sp>
        <p:nvSpPr>
          <p:cNvPr id="137" name="TextBox 136"/>
          <p:cNvSpPr txBox="1"/>
          <p:nvPr/>
        </p:nvSpPr>
        <p:spPr>
          <a:xfrm>
            <a:off x="7804902" y="6506780"/>
            <a:ext cx="3613490" cy="307777"/>
          </a:xfrm>
          <a:prstGeom prst="rect">
            <a:avLst/>
          </a:prstGeom>
          <a:noFill/>
        </p:spPr>
        <p:txBody>
          <a:bodyPr wrap="none" rtlCol="0">
            <a:spAutoFit/>
          </a:bodyPr>
          <a:lstStyle/>
          <a:p>
            <a:r>
              <a:rPr lang="en-US" sz="1400" dirty="0"/>
              <a:t>Error bars reflect 95% confidence intervals</a:t>
            </a:r>
            <a:endParaRPr lang="en-US" sz="1400" dirty="0">
              <a:solidFill>
                <a:srgbClr val="C00000"/>
              </a:solidFill>
            </a:endParaRPr>
          </a:p>
        </p:txBody>
      </p:sp>
      <p:sp>
        <p:nvSpPr>
          <p:cNvPr id="142" name="TextBox 141"/>
          <p:cNvSpPr txBox="1"/>
          <p:nvPr/>
        </p:nvSpPr>
        <p:spPr>
          <a:xfrm>
            <a:off x="65525" y="71381"/>
            <a:ext cx="3671198" cy="369332"/>
          </a:xfrm>
          <a:prstGeom prst="rect">
            <a:avLst/>
          </a:prstGeom>
          <a:noFill/>
        </p:spPr>
        <p:txBody>
          <a:bodyPr wrap="none" rtlCol="0">
            <a:spAutoFit/>
          </a:bodyPr>
          <a:lstStyle/>
          <a:p>
            <a:r>
              <a:rPr lang="en-US" dirty="0"/>
              <a:t>Incongruent </a:t>
            </a:r>
            <a:r>
              <a:rPr lang="mr-IN" dirty="0"/>
              <a:t>–</a:t>
            </a:r>
            <a:r>
              <a:rPr lang="en-US" dirty="0"/>
              <a:t> congruent, </a:t>
            </a:r>
            <a:r>
              <a:rPr lang="en-US" i="1" dirty="0"/>
              <a:t>p</a:t>
            </a:r>
            <a:r>
              <a:rPr lang="en-US" dirty="0"/>
              <a:t> &lt; .001</a:t>
            </a:r>
          </a:p>
        </p:txBody>
      </p:sp>
      <p:sp>
        <p:nvSpPr>
          <p:cNvPr id="143" name="TextBox 142"/>
          <p:cNvSpPr txBox="1"/>
          <p:nvPr/>
        </p:nvSpPr>
        <p:spPr>
          <a:xfrm>
            <a:off x="56526" y="364897"/>
            <a:ext cx="2318263" cy="369332"/>
          </a:xfrm>
          <a:prstGeom prst="rect">
            <a:avLst/>
          </a:prstGeom>
          <a:noFill/>
        </p:spPr>
        <p:txBody>
          <a:bodyPr wrap="none" rtlCol="0">
            <a:spAutoFit/>
          </a:bodyPr>
          <a:lstStyle/>
          <a:p>
            <a:r>
              <a:rPr lang="en-US" dirty="0"/>
              <a:t>Interaction, </a:t>
            </a:r>
            <a:r>
              <a:rPr lang="en-US" i="1" dirty="0"/>
              <a:t>p</a:t>
            </a:r>
            <a:r>
              <a:rPr lang="en-US" dirty="0"/>
              <a:t> &lt; .001</a:t>
            </a:r>
          </a:p>
        </p:txBody>
      </p:sp>
      <p:sp>
        <p:nvSpPr>
          <p:cNvPr id="545" name="pl6">
            <a:extLst>
              <a:ext uri="{FF2B5EF4-FFF2-40B4-BE49-F238E27FC236}">
                <a16:creationId xmlns:a16="http://schemas.microsoft.com/office/drawing/2014/main" id="{82590B45-E06F-E14A-B6C8-4E75E144EF4C}"/>
              </a:ext>
            </a:extLst>
          </p:cNvPr>
          <p:cNvSpPr/>
          <p:nvPr/>
        </p:nvSpPr>
        <p:spPr>
          <a:xfrm>
            <a:off x="2531538" y="3205218"/>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546" name="pl7">
            <a:extLst>
              <a:ext uri="{FF2B5EF4-FFF2-40B4-BE49-F238E27FC236}">
                <a16:creationId xmlns:a16="http://schemas.microsoft.com/office/drawing/2014/main" id="{19E58991-ABC8-764D-9941-C26F2EA6FDCC}"/>
              </a:ext>
            </a:extLst>
          </p:cNvPr>
          <p:cNvSpPr/>
          <p:nvPr/>
        </p:nvSpPr>
        <p:spPr>
          <a:xfrm>
            <a:off x="2531538" y="2465236"/>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547" name="pl8">
            <a:extLst>
              <a:ext uri="{FF2B5EF4-FFF2-40B4-BE49-F238E27FC236}">
                <a16:creationId xmlns:a16="http://schemas.microsoft.com/office/drawing/2014/main" id="{74194804-E23B-5F40-A342-E949CCE0A798}"/>
              </a:ext>
            </a:extLst>
          </p:cNvPr>
          <p:cNvSpPr/>
          <p:nvPr/>
        </p:nvSpPr>
        <p:spPr>
          <a:xfrm>
            <a:off x="2531538" y="1725253"/>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548" name="pl9">
            <a:extLst>
              <a:ext uri="{FF2B5EF4-FFF2-40B4-BE49-F238E27FC236}">
                <a16:creationId xmlns:a16="http://schemas.microsoft.com/office/drawing/2014/main" id="{54EE3246-A995-CA4D-A73F-1D56B433D31E}"/>
              </a:ext>
            </a:extLst>
          </p:cNvPr>
          <p:cNvSpPr/>
          <p:nvPr/>
        </p:nvSpPr>
        <p:spPr>
          <a:xfrm>
            <a:off x="2531538" y="3575210"/>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49" name="pl10">
            <a:extLst>
              <a:ext uri="{FF2B5EF4-FFF2-40B4-BE49-F238E27FC236}">
                <a16:creationId xmlns:a16="http://schemas.microsoft.com/office/drawing/2014/main" id="{80891E5E-81BE-E545-8C22-F0E89D048854}"/>
              </a:ext>
            </a:extLst>
          </p:cNvPr>
          <p:cNvSpPr/>
          <p:nvPr/>
        </p:nvSpPr>
        <p:spPr>
          <a:xfrm>
            <a:off x="2531538" y="2835227"/>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50" name="pl11">
            <a:extLst>
              <a:ext uri="{FF2B5EF4-FFF2-40B4-BE49-F238E27FC236}">
                <a16:creationId xmlns:a16="http://schemas.microsoft.com/office/drawing/2014/main" id="{F0AE2E73-22B4-6744-921F-95D5D34C73DE}"/>
              </a:ext>
            </a:extLst>
          </p:cNvPr>
          <p:cNvSpPr/>
          <p:nvPr/>
        </p:nvSpPr>
        <p:spPr>
          <a:xfrm>
            <a:off x="2531538" y="2095245"/>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51" name="pl12">
            <a:extLst>
              <a:ext uri="{FF2B5EF4-FFF2-40B4-BE49-F238E27FC236}">
                <a16:creationId xmlns:a16="http://schemas.microsoft.com/office/drawing/2014/main" id="{27B4F2DA-2B73-FD4F-A70E-79065187B517}"/>
              </a:ext>
            </a:extLst>
          </p:cNvPr>
          <p:cNvSpPr/>
          <p:nvPr/>
        </p:nvSpPr>
        <p:spPr>
          <a:xfrm>
            <a:off x="2531538" y="1355262"/>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52" name="pl13">
            <a:extLst>
              <a:ext uri="{FF2B5EF4-FFF2-40B4-BE49-F238E27FC236}">
                <a16:creationId xmlns:a16="http://schemas.microsoft.com/office/drawing/2014/main" id="{908CA04D-F54F-F143-A462-0E53394A5CC8}"/>
              </a:ext>
            </a:extLst>
          </p:cNvPr>
          <p:cNvSpPr/>
          <p:nvPr/>
        </p:nvSpPr>
        <p:spPr>
          <a:xfrm>
            <a:off x="3722567" y="1244265"/>
            <a:ext cx="0" cy="2441942"/>
          </a:xfrm>
          <a:custGeom>
            <a:avLst/>
            <a:gdLst/>
            <a:ahLst/>
            <a:cxnLst/>
            <a:rect l="0" t="0" r="0" b="0"/>
            <a:pathLst>
              <a:path h="2441942">
                <a:moveTo>
                  <a:pt x="0" y="2441942"/>
                </a:moveTo>
                <a:lnTo>
                  <a:pt x="0" y="0"/>
                </a:lnTo>
                <a:lnTo>
                  <a:pt x="0" y="0"/>
                </a:lnTo>
              </a:path>
            </a:pathLst>
          </a:custGeom>
          <a:ln w="13550" cap="flat">
            <a:solidFill>
              <a:srgbClr val="EBEBEB">
                <a:alpha val="100000"/>
              </a:srgbClr>
            </a:solidFill>
            <a:prstDash val="solid"/>
            <a:round/>
          </a:ln>
        </p:spPr>
        <p:txBody>
          <a:bodyPr/>
          <a:lstStyle/>
          <a:p>
            <a:endParaRPr/>
          </a:p>
        </p:txBody>
      </p:sp>
      <p:sp>
        <p:nvSpPr>
          <p:cNvPr id="553" name="rc14">
            <a:extLst>
              <a:ext uri="{FF2B5EF4-FFF2-40B4-BE49-F238E27FC236}">
                <a16:creationId xmlns:a16="http://schemas.microsoft.com/office/drawing/2014/main" id="{7D4C5C9F-2C3C-8D47-B90D-D6F9FACF35C0}"/>
              </a:ext>
            </a:extLst>
          </p:cNvPr>
          <p:cNvSpPr/>
          <p:nvPr/>
        </p:nvSpPr>
        <p:spPr>
          <a:xfrm>
            <a:off x="3722567" y="1692318"/>
            <a:ext cx="1071926" cy="1882891"/>
          </a:xfrm>
          <a:prstGeom prst="rect">
            <a:avLst/>
          </a:prstGeom>
          <a:solidFill>
            <a:schemeClr val="accent1"/>
          </a:solidFill>
          <a:ln>
            <a:solidFill>
              <a:schemeClr val="tx1"/>
            </a:solidFill>
          </a:ln>
        </p:spPr>
        <p:txBody>
          <a:bodyPr/>
          <a:lstStyle/>
          <a:p>
            <a:endParaRPr/>
          </a:p>
        </p:txBody>
      </p:sp>
      <p:sp>
        <p:nvSpPr>
          <p:cNvPr id="554" name="rc15">
            <a:extLst>
              <a:ext uri="{FF2B5EF4-FFF2-40B4-BE49-F238E27FC236}">
                <a16:creationId xmlns:a16="http://schemas.microsoft.com/office/drawing/2014/main" id="{EAAA3BC5-30DD-A44A-9BF1-C047B56A392B}"/>
              </a:ext>
            </a:extLst>
          </p:cNvPr>
          <p:cNvSpPr/>
          <p:nvPr/>
        </p:nvSpPr>
        <p:spPr>
          <a:xfrm>
            <a:off x="2650641" y="2309164"/>
            <a:ext cx="1071926" cy="1266045"/>
          </a:xfrm>
          <a:prstGeom prst="rect">
            <a:avLst/>
          </a:prstGeom>
          <a:solidFill>
            <a:schemeClr val="accent3"/>
          </a:solidFill>
          <a:ln>
            <a:solidFill>
              <a:schemeClr val="tx1"/>
            </a:solidFill>
          </a:ln>
        </p:spPr>
        <p:txBody>
          <a:bodyPr/>
          <a:lstStyle/>
          <a:p>
            <a:endParaRPr/>
          </a:p>
        </p:txBody>
      </p:sp>
      <p:sp>
        <p:nvSpPr>
          <p:cNvPr id="555" name="pl16">
            <a:extLst>
              <a:ext uri="{FF2B5EF4-FFF2-40B4-BE49-F238E27FC236}">
                <a16:creationId xmlns:a16="http://schemas.microsoft.com/office/drawing/2014/main" id="{FF3AB5B1-72B7-D34B-BBE0-D6806213E874}"/>
              </a:ext>
            </a:extLst>
          </p:cNvPr>
          <p:cNvSpPr/>
          <p:nvPr/>
        </p:nvSpPr>
        <p:spPr>
          <a:xfrm>
            <a:off x="4198979" y="1610861"/>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56" name="pl17">
            <a:extLst>
              <a:ext uri="{FF2B5EF4-FFF2-40B4-BE49-F238E27FC236}">
                <a16:creationId xmlns:a16="http://schemas.microsoft.com/office/drawing/2014/main" id="{EFA1C703-B91B-9143-84DE-04791A67600A}"/>
              </a:ext>
            </a:extLst>
          </p:cNvPr>
          <p:cNvSpPr/>
          <p:nvPr/>
        </p:nvSpPr>
        <p:spPr>
          <a:xfrm>
            <a:off x="4258530" y="1610861"/>
            <a:ext cx="0" cy="162912"/>
          </a:xfrm>
          <a:custGeom>
            <a:avLst/>
            <a:gdLst/>
            <a:ahLst/>
            <a:cxnLst/>
            <a:rect l="0" t="0" r="0" b="0"/>
            <a:pathLst>
              <a:path h="162912">
                <a:moveTo>
                  <a:pt x="0" y="0"/>
                </a:moveTo>
                <a:lnTo>
                  <a:pt x="0" y="162912"/>
                </a:lnTo>
              </a:path>
            </a:pathLst>
          </a:custGeom>
          <a:ln w="13550" cap="flat">
            <a:solidFill>
              <a:srgbClr val="FFFFFF">
                <a:alpha val="100000"/>
              </a:srgbClr>
            </a:solidFill>
            <a:prstDash val="solid"/>
            <a:round/>
          </a:ln>
        </p:spPr>
        <p:txBody>
          <a:bodyPr/>
          <a:lstStyle/>
          <a:p>
            <a:endParaRPr/>
          </a:p>
        </p:txBody>
      </p:sp>
      <p:sp>
        <p:nvSpPr>
          <p:cNvPr id="557" name="pl18">
            <a:extLst>
              <a:ext uri="{FF2B5EF4-FFF2-40B4-BE49-F238E27FC236}">
                <a16:creationId xmlns:a16="http://schemas.microsoft.com/office/drawing/2014/main" id="{9A5CA600-0323-C24D-BCCC-BD5DB36A8EC4}"/>
              </a:ext>
            </a:extLst>
          </p:cNvPr>
          <p:cNvSpPr/>
          <p:nvPr/>
        </p:nvSpPr>
        <p:spPr>
          <a:xfrm>
            <a:off x="4198979" y="1773774"/>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58" name="pl19">
            <a:extLst>
              <a:ext uri="{FF2B5EF4-FFF2-40B4-BE49-F238E27FC236}">
                <a16:creationId xmlns:a16="http://schemas.microsoft.com/office/drawing/2014/main" id="{CA0FB21D-F1CD-7445-B9C1-4354638037D8}"/>
              </a:ext>
            </a:extLst>
          </p:cNvPr>
          <p:cNvSpPr/>
          <p:nvPr/>
        </p:nvSpPr>
        <p:spPr>
          <a:xfrm>
            <a:off x="3127053" y="2239572"/>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59" name="pl20">
            <a:extLst>
              <a:ext uri="{FF2B5EF4-FFF2-40B4-BE49-F238E27FC236}">
                <a16:creationId xmlns:a16="http://schemas.microsoft.com/office/drawing/2014/main" id="{A4E6AB0B-CC57-AD40-8633-FBE47A0EA149}"/>
              </a:ext>
            </a:extLst>
          </p:cNvPr>
          <p:cNvSpPr/>
          <p:nvPr/>
        </p:nvSpPr>
        <p:spPr>
          <a:xfrm>
            <a:off x="3186604" y="2239572"/>
            <a:ext cx="0" cy="139184"/>
          </a:xfrm>
          <a:custGeom>
            <a:avLst/>
            <a:gdLst/>
            <a:ahLst/>
            <a:cxnLst/>
            <a:rect l="0" t="0" r="0" b="0"/>
            <a:pathLst>
              <a:path h="139184">
                <a:moveTo>
                  <a:pt x="0" y="0"/>
                </a:moveTo>
                <a:lnTo>
                  <a:pt x="0" y="139184"/>
                </a:lnTo>
              </a:path>
            </a:pathLst>
          </a:custGeom>
          <a:ln w="13550" cap="flat">
            <a:solidFill>
              <a:srgbClr val="FFFFFF">
                <a:alpha val="100000"/>
              </a:srgbClr>
            </a:solidFill>
            <a:prstDash val="solid"/>
            <a:round/>
          </a:ln>
        </p:spPr>
        <p:txBody>
          <a:bodyPr/>
          <a:lstStyle/>
          <a:p>
            <a:endParaRPr/>
          </a:p>
        </p:txBody>
      </p:sp>
      <p:sp>
        <p:nvSpPr>
          <p:cNvPr id="560" name="pl21">
            <a:extLst>
              <a:ext uri="{FF2B5EF4-FFF2-40B4-BE49-F238E27FC236}">
                <a16:creationId xmlns:a16="http://schemas.microsoft.com/office/drawing/2014/main" id="{64FABA5B-5EC2-A045-BD95-C1EDB9111ECF}"/>
              </a:ext>
            </a:extLst>
          </p:cNvPr>
          <p:cNvSpPr/>
          <p:nvPr/>
        </p:nvSpPr>
        <p:spPr>
          <a:xfrm>
            <a:off x="3127053" y="2378757"/>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61" name="rc22">
            <a:extLst>
              <a:ext uri="{FF2B5EF4-FFF2-40B4-BE49-F238E27FC236}">
                <a16:creationId xmlns:a16="http://schemas.microsoft.com/office/drawing/2014/main" id="{754F7E05-717C-D241-9E43-205866588396}"/>
              </a:ext>
            </a:extLst>
          </p:cNvPr>
          <p:cNvSpPr/>
          <p:nvPr/>
        </p:nvSpPr>
        <p:spPr>
          <a:xfrm>
            <a:off x="2531538" y="1244265"/>
            <a:ext cx="2382057" cy="2441942"/>
          </a:xfrm>
          <a:prstGeom prst="rect">
            <a:avLst/>
          </a:prstGeom>
          <a:ln w="13550" cap="rnd">
            <a:solidFill>
              <a:srgbClr val="333333">
                <a:alpha val="100000"/>
              </a:srgbClr>
            </a:solidFill>
            <a:prstDash val="solid"/>
            <a:round/>
          </a:ln>
        </p:spPr>
        <p:txBody>
          <a:bodyPr/>
          <a:lstStyle/>
          <a:p>
            <a:endParaRPr/>
          </a:p>
        </p:txBody>
      </p:sp>
      <p:sp>
        <p:nvSpPr>
          <p:cNvPr id="563" name="pl24">
            <a:extLst>
              <a:ext uri="{FF2B5EF4-FFF2-40B4-BE49-F238E27FC236}">
                <a16:creationId xmlns:a16="http://schemas.microsoft.com/office/drawing/2014/main" id="{72804BB1-C8A0-0348-8BDF-1903CD47584F}"/>
              </a:ext>
            </a:extLst>
          </p:cNvPr>
          <p:cNvSpPr/>
          <p:nvPr/>
        </p:nvSpPr>
        <p:spPr>
          <a:xfrm>
            <a:off x="2531538" y="5716750"/>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564" name="pl25">
            <a:extLst>
              <a:ext uri="{FF2B5EF4-FFF2-40B4-BE49-F238E27FC236}">
                <a16:creationId xmlns:a16="http://schemas.microsoft.com/office/drawing/2014/main" id="{D477C2ED-9905-2B42-8965-60A2CDECC987}"/>
              </a:ext>
            </a:extLst>
          </p:cNvPr>
          <p:cNvSpPr/>
          <p:nvPr/>
        </p:nvSpPr>
        <p:spPr>
          <a:xfrm>
            <a:off x="2531538" y="4976767"/>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565" name="pl26">
            <a:extLst>
              <a:ext uri="{FF2B5EF4-FFF2-40B4-BE49-F238E27FC236}">
                <a16:creationId xmlns:a16="http://schemas.microsoft.com/office/drawing/2014/main" id="{5F161163-7B28-4F43-B492-DC2821C6F72F}"/>
              </a:ext>
            </a:extLst>
          </p:cNvPr>
          <p:cNvSpPr/>
          <p:nvPr/>
        </p:nvSpPr>
        <p:spPr>
          <a:xfrm>
            <a:off x="2531538" y="4236785"/>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566" name="pl27">
            <a:extLst>
              <a:ext uri="{FF2B5EF4-FFF2-40B4-BE49-F238E27FC236}">
                <a16:creationId xmlns:a16="http://schemas.microsoft.com/office/drawing/2014/main" id="{94A40ABC-12A9-8E48-8FA1-7B19891A602B}"/>
              </a:ext>
            </a:extLst>
          </p:cNvPr>
          <p:cNvSpPr/>
          <p:nvPr/>
        </p:nvSpPr>
        <p:spPr>
          <a:xfrm>
            <a:off x="2531538" y="6086741"/>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67" name="pl28">
            <a:extLst>
              <a:ext uri="{FF2B5EF4-FFF2-40B4-BE49-F238E27FC236}">
                <a16:creationId xmlns:a16="http://schemas.microsoft.com/office/drawing/2014/main" id="{1DE0CBF3-9E9F-524A-92FA-E15D38B69DE6}"/>
              </a:ext>
            </a:extLst>
          </p:cNvPr>
          <p:cNvSpPr/>
          <p:nvPr/>
        </p:nvSpPr>
        <p:spPr>
          <a:xfrm>
            <a:off x="2531538" y="5346758"/>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68" name="pl29">
            <a:extLst>
              <a:ext uri="{FF2B5EF4-FFF2-40B4-BE49-F238E27FC236}">
                <a16:creationId xmlns:a16="http://schemas.microsoft.com/office/drawing/2014/main" id="{879BB562-05D1-5F40-AE2A-A6D272A127B0}"/>
              </a:ext>
            </a:extLst>
          </p:cNvPr>
          <p:cNvSpPr/>
          <p:nvPr/>
        </p:nvSpPr>
        <p:spPr>
          <a:xfrm>
            <a:off x="2531538" y="4606776"/>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69" name="pl30">
            <a:extLst>
              <a:ext uri="{FF2B5EF4-FFF2-40B4-BE49-F238E27FC236}">
                <a16:creationId xmlns:a16="http://schemas.microsoft.com/office/drawing/2014/main" id="{49621A91-873D-9B46-9F21-628B2B7DB3BC}"/>
              </a:ext>
            </a:extLst>
          </p:cNvPr>
          <p:cNvSpPr/>
          <p:nvPr/>
        </p:nvSpPr>
        <p:spPr>
          <a:xfrm>
            <a:off x="2531538" y="3866793"/>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70" name="pl31">
            <a:extLst>
              <a:ext uri="{FF2B5EF4-FFF2-40B4-BE49-F238E27FC236}">
                <a16:creationId xmlns:a16="http://schemas.microsoft.com/office/drawing/2014/main" id="{33F0B975-A5DD-4348-8388-74D8AF3060BD}"/>
              </a:ext>
            </a:extLst>
          </p:cNvPr>
          <p:cNvSpPr/>
          <p:nvPr/>
        </p:nvSpPr>
        <p:spPr>
          <a:xfrm>
            <a:off x="3722567" y="3755796"/>
            <a:ext cx="0" cy="2441942"/>
          </a:xfrm>
          <a:custGeom>
            <a:avLst/>
            <a:gdLst/>
            <a:ahLst/>
            <a:cxnLst/>
            <a:rect l="0" t="0" r="0" b="0"/>
            <a:pathLst>
              <a:path h="2441942">
                <a:moveTo>
                  <a:pt x="0" y="2441942"/>
                </a:moveTo>
                <a:lnTo>
                  <a:pt x="0" y="0"/>
                </a:lnTo>
                <a:lnTo>
                  <a:pt x="0" y="0"/>
                </a:lnTo>
              </a:path>
            </a:pathLst>
          </a:custGeom>
          <a:ln w="13550" cap="flat">
            <a:solidFill>
              <a:srgbClr val="EBEBEB">
                <a:alpha val="100000"/>
              </a:srgbClr>
            </a:solidFill>
            <a:prstDash val="solid"/>
            <a:round/>
          </a:ln>
        </p:spPr>
        <p:txBody>
          <a:bodyPr/>
          <a:lstStyle/>
          <a:p>
            <a:endParaRPr/>
          </a:p>
        </p:txBody>
      </p:sp>
      <p:sp>
        <p:nvSpPr>
          <p:cNvPr id="571" name="rc32">
            <a:extLst>
              <a:ext uri="{FF2B5EF4-FFF2-40B4-BE49-F238E27FC236}">
                <a16:creationId xmlns:a16="http://schemas.microsoft.com/office/drawing/2014/main" id="{5EDAC115-834F-CE4D-A0B5-B61F3BDF63F9}"/>
              </a:ext>
            </a:extLst>
          </p:cNvPr>
          <p:cNvSpPr/>
          <p:nvPr/>
        </p:nvSpPr>
        <p:spPr>
          <a:xfrm>
            <a:off x="3722567" y="4243075"/>
            <a:ext cx="1071926" cy="1843665"/>
          </a:xfrm>
          <a:prstGeom prst="rect">
            <a:avLst/>
          </a:prstGeom>
          <a:solidFill>
            <a:schemeClr val="accent1"/>
          </a:solidFill>
          <a:ln>
            <a:solidFill>
              <a:schemeClr val="tx1"/>
            </a:solidFill>
          </a:ln>
        </p:spPr>
        <p:txBody>
          <a:bodyPr/>
          <a:lstStyle/>
          <a:p>
            <a:endParaRPr/>
          </a:p>
        </p:txBody>
      </p:sp>
      <p:sp>
        <p:nvSpPr>
          <p:cNvPr id="572" name="rc33">
            <a:extLst>
              <a:ext uri="{FF2B5EF4-FFF2-40B4-BE49-F238E27FC236}">
                <a16:creationId xmlns:a16="http://schemas.microsoft.com/office/drawing/2014/main" id="{BB3C9B07-FB16-CE4D-8F4C-D755944BD878}"/>
              </a:ext>
            </a:extLst>
          </p:cNvPr>
          <p:cNvSpPr/>
          <p:nvPr/>
        </p:nvSpPr>
        <p:spPr>
          <a:xfrm>
            <a:off x="2650641" y="4535979"/>
            <a:ext cx="1071926" cy="1550762"/>
          </a:xfrm>
          <a:prstGeom prst="rect">
            <a:avLst/>
          </a:prstGeom>
          <a:solidFill>
            <a:schemeClr val="accent3"/>
          </a:solidFill>
          <a:ln>
            <a:solidFill>
              <a:schemeClr val="tx1"/>
            </a:solidFill>
          </a:ln>
        </p:spPr>
        <p:txBody>
          <a:bodyPr/>
          <a:lstStyle/>
          <a:p>
            <a:endParaRPr/>
          </a:p>
        </p:txBody>
      </p:sp>
      <p:sp>
        <p:nvSpPr>
          <p:cNvPr id="573" name="pl34">
            <a:extLst>
              <a:ext uri="{FF2B5EF4-FFF2-40B4-BE49-F238E27FC236}">
                <a16:creationId xmlns:a16="http://schemas.microsoft.com/office/drawing/2014/main" id="{B220C184-4F3D-C246-A634-CCEB89FD1D55}"/>
              </a:ext>
            </a:extLst>
          </p:cNvPr>
          <p:cNvSpPr/>
          <p:nvPr/>
        </p:nvSpPr>
        <p:spPr>
          <a:xfrm>
            <a:off x="4198979" y="4163407"/>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74" name="pl35">
            <a:extLst>
              <a:ext uri="{FF2B5EF4-FFF2-40B4-BE49-F238E27FC236}">
                <a16:creationId xmlns:a16="http://schemas.microsoft.com/office/drawing/2014/main" id="{97612A4B-FB88-B041-B554-379C0B6D6CB6}"/>
              </a:ext>
            </a:extLst>
          </p:cNvPr>
          <p:cNvSpPr/>
          <p:nvPr/>
        </p:nvSpPr>
        <p:spPr>
          <a:xfrm>
            <a:off x="4258530" y="4163407"/>
            <a:ext cx="0" cy="159337"/>
          </a:xfrm>
          <a:custGeom>
            <a:avLst/>
            <a:gdLst/>
            <a:ahLst/>
            <a:cxnLst/>
            <a:rect l="0" t="0" r="0" b="0"/>
            <a:pathLst>
              <a:path h="159337">
                <a:moveTo>
                  <a:pt x="0" y="0"/>
                </a:moveTo>
                <a:lnTo>
                  <a:pt x="0" y="159337"/>
                </a:lnTo>
              </a:path>
            </a:pathLst>
          </a:custGeom>
          <a:ln w="13550" cap="flat">
            <a:solidFill>
              <a:srgbClr val="FFFFFF">
                <a:alpha val="100000"/>
              </a:srgbClr>
            </a:solidFill>
            <a:prstDash val="solid"/>
            <a:round/>
          </a:ln>
        </p:spPr>
        <p:txBody>
          <a:bodyPr/>
          <a:lstStyle/>
          <a:p>
            <a:endParaRPr/>
          </a:p>
        </p:txBody>
      </p:sp>
      <p:sp>
        <p:nvSpPr>
          <p:cNvPr id="575" name="pl36">
            <a:extLst>
              <a:ext uri="{FF2B5EF4-FFF2-40B4-BE49-F238E27FC236}">
                <a16:creationId xmlns:a16="http://schemas.microsoft.com/office/drawing/2014/main" id="{371DD2F7-9A66-ED43-9297-C096B37F0BA0}"/>
              </a:ext>
            </a:extLst>
          </p:cNvPr>
          <p:cNvSpPr/>
          <p:nvPr/>
        </p:nvSpPr>
        <p:spPr>
          <a:xfrm>
            <a:off x="4198979" y="4322744"/>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76" name="pl37">
            <a:extLst>
              <a:ext uri="{FF2B5EF4-FFF2-40B4-BE49-F238E27FC236}">
                <a16:creationId xmlns:a16="http://schemas.microsoft.com/office/drawing/2014/main" id="{240F1F8E-8F22-2C45-BA44-36A8190B2813}"/>
              </a:ext>
            </a:extLst>
          </p:cNvPr>
          <p:cNvSpPr/>
          <p:nvPr/>
        </p:nvSpPr>
        <p:spPr>
          <a:xfrm>
            <a:off x="3127053" y="4468020"/>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77" name="pl38">
            <a:extLst>
              <a:ext uri="{FF2B5EF4-FFF2-40B4-BE49-F238E27FC236}">
                <a16:creationId xmlns:a16="http://schemas.microsoft.com/office/drawing/2014/main" id="{D400B653-D649-9C4E-8DD6-3693891D3AA3}"/>
              </a:ext>
            </a:extLst>
          </p:cNvPr>
          <p:cNvSpPr/>
          <p:nvPr/>
        </p:nvSpPr>
        <p:spPr>
          <a:xfrm>
            <a:off x="3186604" y="4468020"/>
            <a:ext cx="0" cy="135916"/>
          </a:xfrm>
          <a:custGeom>
            <a:avLst/>
            <a:gdLst/>
            <a:ahLst/>
            <a:cxnLst/>
            <a:rect l="0" t="0" r="0" b="0"/>
            <a:pathLst>
              <a:path h="135916">
                <a:moveTo>
                  <a:pt x="0" y="0"/>
                </a:moveTo>
                <a:lnTo>
                  <a:pt x="0" y="135916"/>
                </a:lnTo>
              </a:path>
            </a:pathLst>
          </a:custGeom>
          <a:ln w="13550" cap="flat">
            <a:solidFill>
              <a:srgbClr val="FFFFFF">
                <a:alpha val="100000"/>
              </a:srgbClr>
            </a:solidFill>
            <a:prstDash val="solid"/>
            <a:round/>
          </a:ln>
        </p:spPr>
        <p:txBody>
          <a:bodyPr/>
          <a:lstStyle/>
          <a:p>
            <a:endParaRPr/>
          </a:p>
        </p:txBody>
      </p:sp>
      <p:sp>
        <p:nvSpPr>
          <p:cNvPr id="578" name="pl39">
            <a:extLst>
              <a:ext uri="{FF2B5EF4-FFF2-40B4-BE49-F238E27FC236}">
                <a16:creationId xmlns:a16="http://schemas.microsoft.com/office/drawing/2014/main" id="{C0B11297-9C36-BB4E-BC0D-2EA2BE002B3F}"/>
              </a:ext>
            </a:extLst>
          </p:cNvPr>
          <p:cNvSpPr/>
          <p:nvPr/>
        </p:nvSpPr>
        <p:spPr>
          <a:xfrm>
            <a:off x="3127053" y="4603937"/>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79" name="rc40">
            <a:extLst>
              <a:ext uri="{FF2B5EF4-FFF2-40B4-BE49-F238E27FC236}">
                <a16:creationId xmlns:a16="http://schemas.microsoft.com/office/drawing/2014/main" id="{313E9014-E83E-104C-841D-C0FF05AEB57B}"/>
              </a:ext>
            </a:extLst>
          </p:cNvPr>
          <p:cNvSpPr/>
          <p:nvPr/>
        </p:nvSpPr>
        <p:spPr>
          <a:xfrm>
            <a:off x="2531538" y="3755796"/>
            <a:ext cx="2382057" cy="2441942"/>
          </a:xfrm>
          <a:prstGeom prst="rect">
            <a:avLst/>
          </a:prstGeom>
          <a:ln w="13550" cap="rnd">
            <a:solidFill>
              <a:srgbClr val="333333">
                <a:alpha val="100000"/>
              </a:srgbClr>
            </a:solidFill>
            <a:prstDash val="solid"/>
            <a:round/>
          </a:ln>
        </p:spPr>
        <p:txBody>
          <a:bodyPr/>
          <a:lstStyle/>
          <a:p>
            <a:endParaRPr/>
          </a:p>
        </p:txBody>
      </p:sp>
      <p:sp>
        <p:nvSpPr>
          <p:cNvPr id="581" name="pl42">
            <a:extLst>
              <a:ext uri="{FF2B5EF4-FFF2-40B4-BE49-F238E27FC236}">
                <a16:creationId xmlns:a16="http://schemas.microsoft.com/office/drawing/2014/main" id="{B98AC650-BA25-7A4E-8DC8-753182C64B88}"/>
              </a:ext>
            </a:extLst>
          </p:cNvPr>
          <p:cNvSpPr/>
          <p:nvPr/>
        </p:nvSpPr>
        <p:spPr>
          <a:xfrm>
            <a:off x="4983185" y="3205218"/>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582" name="pl43">
            <a:extLst>
              <a:ext uri="{FF2B5EF4-FFF2-40B4-BE49-F238E27FC236}">
                <a16:creationId xmlns:a16="http://schemas.microsoft.com/office/drawing/2014/main" id="{4FBACA9A-306B-E44A-9C12-6140F47F83FA}"/>
              </a:ext>
            </a:extLst>
          </p:cNvPr>
          <p:cNvSpPr/>
          <p:nvPr/>
        </p:nvSpPr>
        <p:spPr>
          <a:xfrm>
            <a:off x="4983185" y="2465236"/>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583" name="pl44">
            <a:extLst>
              <a:ext uri="{FF2B5EF4-FFF2-40B4-BE49-F238E27FC236}">
                <a16:creationId xmlns:a16="http://schemas.microsoft.com/office/drawing/2014/main" id="{589A6336-86B8-D64E-8CAE-4ED96B7A01BA}"/>
              </a:ext>
            </a:extLst>
          </p:cNvPr>
          <p:cNvSpPr/>
          <p:nvPr/>
        </p:nvSpPr>
        <p:spPr>
          <a:xfrm>
            <a:off x="4983185" y="1725253"/>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584" name="pl45">
            <a:extLst>
              <a:ext uri="{FF2B5EF4-FFF2-40B4-BE49-F238E27FC236}">
                <a16:creationId xmlns:a16="http://schemas.microsoft.com/office/drawing/2014/main" id="{8D41D167-DE22-974C-A58D-B9A18BC1D9D9}"/>
              </a:ext>
            </a:extLst>
          </p:cNvPr>
          <p:cNvSpPr/>
          <p:nvPr/>
        </p:nvSpPr>
        <p:spPr>
          <a:xfrm>
            <a:off x="4983185" y="3575210"/>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85" name="pl46">
            <a:extLst>
              <a:ext uri="{FF2B5EF4-FFF2-40B4-BE49-F238E27FC236}">
                <a16:creationId xmlns:a16="http://schemas.microsoft.com/office/drawing/2014/main" id="{0F799602-CC92-E147-9C1E-2C4A0F0E53B8}"/>
              </a:ext>
            </a:extLst>
          </p:cNvPr>
          <p:cNvSpPr/>
          <p:nvPr/>
        </p:nvSpPr>
        <p:spPr>
          <a:xfrm>
            <a:off x="4983185" y="2835227"/>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86" name="pl47">
            <a:extLst>
              <a:ext uri="{FF2B5EF4-FFF2-40B4-BE49-F238E27FC236}">
                <a16:creationId xmlns:a16="http://schemas.microsoft.com/office/drawing/2014/main" id="{88762697-C8AE-804C-B4F3-01D906CB0C02}"/>
              </a:ext>
            </a:extLst>
          </p:cNvPr>
          <p:cNvSpPr/>
          <p:nvPr/>
        </p:nvSpPr>
        <p:spPr>
          <a:xfrm>
            <a:off x="4983185" y="2095245"/>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87" name="pl48">
            <a:extLst>
              <a:ext uri="{FF2B5EF4-FFF2-40B4-BE49-F238E27FC236}">
                <a16:creationId xmlns:a16="http://schemas.microsoft.com/office/drawing/2014/main" id="{6FD593EC-BE04-4340-8D31-7028F3573D7A}"/>
              </a:ext>
            </a:extLst>
          </p:cNvPr>
          <p:cNvSpPr/>
          <p:nvPr/>
        </p:nvSpPr>
        <p:spPr>
          <a:xfrm>
            <a:off x="4983185" y="1355262"/>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588" name="pl49">
            <a:extLst>
              <a:ext uri="{FF2B5EF4-FFF2-40B4-BE49-F238E27FC236}">
                <a16:creationId xmlns:a16="http://schemas.microsoft.com/office/drawing/2014/main" id="{C11AD6FF-C4AC-C040-817D-1BF9985BF3D1}"/>
              </a:ext>
            </a:extLst>
          </p:cNvPr>
          <p:cNvSpPr/>
          <p:nvPr/>
        </p:nvSpPr>
        <p:spPr>
          <a:xfrm>
            <a:off x="6174214" y="1244265"/>
            <a:ext cx="0" cy="2441942"/>
          </a:xfrm>
          <a:custGeom>
            <a:avLst/>
            <a:gdLst/>
            <a:ahLst/>
            <a:cxnLst/>
            <a:rect l="0" t="0" r="0" b="0"/>
            <a:pathLst>
              <a:path h="2441942">
                <a:moveTo>
                  <a:pt x="0" y="2441942"/>
                </a:moveTo>
                <a:lnTo>
                  <a:pt x="0" y="0"/>
                </a:lnTo>
                <a:lnTo>
                  <a:pt x="0" y="0"/>
                </a:lnTo>
              </a:path>
            </a:pathLst>
          </a:custGeom>
          <a:ln w="13550" cap="flat">
            <a:solidFill>
              <a:srgbClr val="EBEBEB">
                <a:alpha val="100000"/>
              </a:srgbClr>
            </a:solidFill>
            <a:prstDash val="solid"/>
            <a:round/>
          </a:ln>
        </p:spPr>
        <p:txBody>
          <a:bodyPr/>
          <a:lstStyle/>
          <a:p>
            <a:endParaRPr/>
          </a:p>
        </p:txBody>
      </p:sp>
      <p:sp>
        <p:nvSpPr>
          <p:cNvPr id="589" name="rc50">
            <a:extLst>
              <a:ext uri="{FF2B5EF4-FFF2-40B4-BE49-F238E27FC236}">
                <a16:creationId xmlns:a16="http://schemas.microsoft.com/office/drawing/2014/main" id="{AABF4693-FB0D-7D4A-8BFA-F229030556E2}"/>
              </a:ext>
            </a:extLst>
          </p:cNvPr>
          <p:cNvSpPr/>
          <p:nvPr/>
        </p:nvSpPr>
        <p:spPr>
          <a:xfrm>
            <a:off x="6174214" y="2347888"/>
            <a:ext cx="1071926" cy="1227321"/>
          </a:xfrm>
          <a:prstGeom prst="rect">
            <a:avLst/>
          </a:prstGeom>
          <a:solidFill>
            <a:schemeClr val="accent1"/>
          </a:solidFill>
          <a:ln>
            <a:solidFill>
              <a:schemeClr val="tx1"/>
            </a:solidFill>
          </a:ln>
        </p:spPr>
        <p:txBody>
          <a:bodyPr/>
          <a:lstStyle/>
          <a:p>
            <a:endParaRPr/>
          </a:p>
        </p:txBody>
      </p:sp>
      <p:sp>
        <p:nvSpPr>
          <p:cNvPr id="590" name="rc51">
            <a:extLst>
              <a:ext uri="{FF2B5EF4-FFF2-40B4-BE49-F238E27FC236}">
                <a16:creationId xmlns:a16="http://schemas.microsoft.com/office/drawing/2014/main" id="{32830F9B-CF7A-8C45-9DD5-762365E7D21B}"/>
              </a:ext>
            </a:extLst>
          </p:cNvPr>
          <p:cNvSpPr/>
          <p:nvPr/>
        </p:nvSpPr>
        <p:spPr>
          <a:xfrm>
            <a:off x="5102288" y="1744424"/>
            <a:ext cx="1071926" cy="1830786"/>
          </a:xfrm>
          <a:prstGeom prst="rect">
            <a:avLst/>
          </a:prstGeom>
          <a:solidFill>
            <a:schemeClr val="accent3"/>
          </a:solidFill>
          <a:ln>
            <a:solidFill>
              <a:schemeClr val="tx1"/>
            </a:solidFill>
          </a:ln>
        </p:spPr>
        <p:txBody>
          <a:bodyPr/>
          <a:lstStyle/>
          <a:p>
            <a:endParaRPr/>
          </a:p>
        </p:txBody>
      </p:sp>
      <p:sp>
        <p:nvSpPr>
          <p:cNvPr id="591" name="pl52">
            <a:extLst>
              <a:ext uri="{FF2B5EF4-FFF2-40B4-BE49-F238E27FC236}">
                <a16:creationId xmlns:a16="http://schemas.microsoft.com/office/drawing/2014/main" id="{EDE8F67D-9332-B04B-96BF-2BCFA31E7E9A}"/>
              </a:ext>
            </a:extLst>
          </p:cNvPr>
          <p:cNvSpPr/>
          <p:nvPr/>
        </p:nvSpPr>
        <p:spPr>
          <a:xfrm>
            <a:off x="6650626" y="2278237"/>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92" name="pl53">
            <a:extLst>
              <a:ext uri="{FF2B5EF4-FFF2-40B4-BE49-F238E27FC236}">
                <a16:creationId xmlns:a16="http://schemas.microsoft.com/office/drawing/2014/main" id="{B094992C-5DB9-AF4D-915B-00209C1B5742}"/>
              </a:ext>
            </a:extLst>
          </p:cNvPr>
          <p:cNvSpPr/>
          <p:nvPr/>
        </p:nvSpPr>
        <p:spPr>
          <a:xfrm>
            <a:off x="6710177" y="2278237"/>
            <a:ext cx="0" cy="139301"/>
          </a:xfrm>
          <a:custGeom>
            <a:avLst/>
            <a:gdLst/>
            <a:ahLst/>
            <a:cxnLst/>
            <a:rect l="0" t="0" r="0" b="0"/>
            <a:pathLst>
              <a:path h="139301">
                <a:moveTo>
                  <a:pt x="0" y="0"/>
                </a:moveTo>
                <a:lnTo>
                  <a:pt x="0" y="139301"/>
                </a:lnTo>
              </a:path>
            </a:pathLst>
          </a:custGeom>
          <a:ln w="13550" cap="flat">
            <a:solidFill>
              <a:srgbClr val="FFFFFF">
                <a:alpha val="100000"/>
              </a:srgbClr>
            </a:solidFill>
            <a:prstDash val="solid"/>
            <a:round/>
          </a:ln>
        </p:spPr>
        <p:txBody>
          <a:bodyPr/>
          <a:lstStyle/>
          <a:p>
            <a:endParaRPr/>
          </a:p>
        </p:txBody>
      </p:sp>
      <p:sp>
        <p:nvSpPr>
          <p:cNvPr id="593" name="pl54">
            <a:extLst>
              <a:ext uri="{FF2B5EF4-FFF2-40B4-BE49-F238E27FC236}">
                <a16:creationId xmlns:a16="http://schemas.microsoft.com/office/drawing/2014/main" id="{B0D23C95-1100-BB48-AAE3-44FAC2335B5D}"/>
              </a:ext>
            </a:extLst>
          </p:cNvPr>
          <p:cNvSpPr/>
          <p:nvPr/>
        </p:nvSpPr>
        <p:spPr>
          <a:xfrm>
            <a:off x="6650626" y="2417539"/>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94" name="pl55">
            <a:extLst>
              <a:ext uri="{FF2B5EF4-FFF2-40B4-BE49-F238E27FC236}">
                <a16:creationId xmlns:a16="http://schemas.microsoft.com/office/drawing/2014/main" id="{81D5A7B3-8860-224F-A134-D894A055D034}"/>
              </a:ext>
            </a:extLst>
          </p:cNvPr>
          <p:cNvSpPr/>
          <p:nvPr/>
        </p:nvSpPr>
        <p:spPr>
          <a:xfrm>
            <a:off x="5578700" y="1662981"/>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95" name="pl56">
            <a:extLst>
              <a:ext uri="{FF2B5EF4-FFF2-40B4-BE49-F238E27FC236}">
                <a16:creationId xmlns:a16="http://schemas.microsoft.com/office/drawing/2014/main" id="{ACA31FEF-D25B-5447-AF49-A9FCBBF6011B}"/>
              </a:ext>
            </a:extLst>
          </p:cNvPr>
          <p:cNvSpPr/>
          <p:nvPr/>
        </p:nvSpPr>
        <p:spPr>
          <a:xfrm>
            <a:off x="5638251" y="1662981"/>
            <a:ext cx="0" cy="162885"/>
          </a:xfrm>
          <a:custGeom>
            <a:avLst/>
            <a:gdLst/>
            <a:ahLst/>
            <a:cxnLst/>
            <a:rect l="0" t="0" r="0" b="0"/>
            <a:pathLst>
              <a:path h="162885">
                <a:moveTo>
                  <a:pt x="0" y="0"/>
                </a:moveTo>
                <a:lnTo>
                  <a:pt x="0" y="162885"/>
                </a:lnTo>
              </a:path>
            </a:pathLst>
          </a:custGeom>
          <a:ln w="13550" cap="flat">
            <a:solidFill>
              <a:srgbClr val="FFFFFF">
                <a:alpha val="100000"/>
              </a:srgbClr>
            </a:solidFill>
            <a:prstDash val="solid"/>
            <a:round/>
          </a:ln>
        </p:spPr>
        <p:txBody>
          <a:bodyPr/>
          <a:lstStyle/>
          <a:p>
            <a:endParaRPr/>
          </a:p>
        </p:txBody>
      </p:sp>
      <p:sp>
        <p:nvSpPr>
          <p:cNvPr id="596" name="pl57">
            <a:extLst>
              <a:ext uri="{FF2B5EF4-FFF2-40B4-BE49-F238E27FC236}">
                <a16:creationId xmlns:a16="http://schemas.microsoft.com/office/drawing/2014/main" id="{0D6FF52B-7981-8440-8CC1-D702FED43D46}"/>
              </a:ext>
            </a:extLst>
          </p:cNvPr>
          <p:cNvSpPr/>
          <p:nvPr/>
        </p:nvSpPr>
        <p:spPr>
          <a:xfrm>
            <a:off x="5578700" y="1825866"/>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597" name="rc58">
            <a:extLst>
              <a:ext uri="{FF2B5EF4-FFF2-40B4-BE49-F238E27FC236}">
                <a16:creationId xmlns:a16="http://schemas.microsoft.com/office/drawing/2014/main" id="{2B42DA48-81EC-7549-969F-80932E236509}"/>
              </a:ext>
            </a:extLst>
          </p:cNvPr>
          <p:cNvSpPr/>
          <p:nvPr/>
        </p:nvSpPr>
        <p:spPr>
          <a:xfrm>
            <a:off x="4983185" y="1244265"/>
            <a:ext cx="2382057" cy="2441942"/>
          </a:xfrm>
          <a:prstGeom prst="rect">
            <a:avLst/>
          </a:prstGeom>
          <a:ln w="13550" cap="rnd">
            <a:solidFill>
              <a:srgbClr val="333333">
                <a:alpha val="100000"/>
              </a:srgbClr>
            </a:solidFill>
            <a:prstDash val="solid"/>
            <a:round/>
          </a:ln>
        </p:spPr>
        <p:txBody>
          <a:bodyPr/>
          <a:lstStyle/>
          <a:p>
            <a:endParaRPr/>
          </a:p>
        </p:txBody>
      </p:sp>
      <p:sp>
        <p:nvSpPr>
          <p:cNvPr id="599" name="pl60">
            <a:extLst>
              <a:ext uri="{FF2B5EF4-FFF2-40B4-BE49-F238E27FC236}">
                <a16:creationId xmlns:a16="http://schemas.microsoft.com/office/drawing/2014/main" id="{9C022EFE-F51B-7C4C-B45D-51456E7A528C}"/>
              </a:ext>
            </a:extLst>
          </p:cNvPr>
          <p:cNvSpPr/>
          <p:nvPr/>
        </p:nvSpPr>
        <p:spPr>
          <a:xfrm>
            <a:off x="4983185" y="5716750"/>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600" name="pl61">
            <a:extLst>
              <a:ext uri="{FF2B5EF4-FFF2-40B4-BE49-F238E27FC236}">
                <a16:creationId xmlns:a16="http://schemas.microsoft.com/office/drawing/2014/main" id="{91FDEB0C-F1BE-6C4C-AE23-6EDAA0E9BB92}"/>
              </a:ext>
            </a:extLst>
          </p:cNvPr>
          <p:cNvSpPr/>
          <p:nvPr/>
        </p:nvSpPr>
        <p:spPr>
          <a:xfrm>
            <a:off x="4983185" y="4976767"/>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601" name="pl62">
            <a:extLst>
              <a:ext uri="{FF2B5EF4-FFF2-40B4-BE49-F238E27FC236}">
                <a16:creationId xmlns:a16="http://schemas.microsoft.com/office/drawing/2014/main" id="{DAB94E91-85D3-AB4E-88B7-236BB1A7FFE6}"/>
              </a:ext>
            </a:extLst>
          </p:cNvPr>
          <p:cNvSpPr/>
          <p:nvPr/>
        </p:nvSpPr>
        <p:spPr>
          <a:xfrm>
            <a:off x="4983185" y="4236785"/>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602" name="pl63">
            <a:extLst>
              <a:ext uri="{FF2B5EF4-FFF2-40B4-BE49-F238E27FC236}">
                <a16:creationId xmlns:a16="http://schemas.microsoft.com/office/drawing/2014/main" id="{0FAAD1CE-94D2-E34A-8F9E-36420BC9EE88}"/>
              </a:ext>
            </a:extLst>
          </p:cNvPr>
          <p:cNvSpPr/>
          <p:nvPr/>
        </p:nvSpPr>
        <p:spPr>
          <a:xfrm>
            <a:off x="4983185" y="6086741"/>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03" name="pl64">
            <a:extLst>
              <a:ext uri="{FF2B5EF4-FFF2-40B4-BE49-F238E27FC236}">
                <a16:creationId xmlns:a16="http://schemas.microsoft.com/office/drawing/2014/main" id="{BEEE06CA-1D6D-8448-9C6A-BE021BF5501C}"/>
              </a:ext>
            </a:extLst>
          </p:cNvPr>
          <p:cNvSpPr/>
          <p:nvPr/>
        </p:nvSpPr>
        <p:spPr>
          <a:xfrm>
            <a:off x="4983185" y="5346758"/>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04" name="pl65">
            <a:extLst>
              <a:ext uri="{FF2B5EF4-FFF2-40B4-BE49-F238E27FC236}">
                <a16:creationId xmlns:a16="http://schemas.microsoft.com/office/drawing/2014/main" id="{0DEC7E69-513C-CD46-9E76-2328FE70404D}"/>
              </a:ext>
            </a:extLst>
          </p:cNvPr>
          <p:cNvSpPr/>
          <p:nvPr/>
        </p:nvSpPr>
        <p:spPr>
          <a:xfrm>
            <a:off x="4983185" y="4606776"/>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05" name="pl66">
            <a:extLst>
              <a:ext uri="{FF2B5EF4-FFF2-40B4-BE49-F238E27FC236}">
                <a16:creationId xmlns:a16="http://schemas.microsoft.com/office/drawing/2014/main" id="{8F7C70EE-E3E3-AC4F-AB02-B69D2FC382F9}"/>
              </a:ext>
            </a:extLst>
          </p:cNvPr>
          <p:cNvSpPr/>
          <p:nvPr/>
        </p:nvSpPr>
        <p:spPr>
          <a:xfrm>
            <a:off x="4983185" y="3866793"/>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06" name="pl67">
            <a:extLst>
              <a:ext uri="{FF2B5EF4-FFF2-40B4-BE49-F238E27FC236}">
                <a16:creationId xmlns:a16="http://schemas.microsoft.com/office/drawing/2014/main" id="{86E43091-1937-404B-9362-FEB8EFEF18D4}"/>
              </a:ext>
            </a:extLst>
          </p:cNvPr>
          <p:cNvSpPr/>
          <p:nvPr/>
        </p:nvSpPr>
        <p:spPr>
          <a:xfrm>
            <a:off x="6174214" y="3755796"/>
            <a:ext cx="0" cy="2441942"/>
          </a:xfrm>
          <a:custGeom>
            <a:avLst/>
            <a:gdLst/>
            <a:ahLst/>
            <a:cxnLst/>
            <a:rect l="0" t="0" r="0" b="0"/>
            <a:pathLst>
              <a:path h="2441942">
                <a:moveTo>
                  <a:pt x="0" y="2441942"/>
                </a:moveTo>
                <a:lnTo>
                  <a:pt x="0" y="0"/>
                </a:lnTo>
                <a:lnTo>
                  <a:pt x="0" y="0"/>
                </a:lnTo>
              </a:path>
            </a:pathLst>
          </a:custGeom>
          <a:ln w="13550" cap="flat">
            <a:solidFill>
              <a:srgbClr val="EBEBEB">
                <a:alpha val="100000"/>
              </a:srgbClr>
            </a:solidFill>
            <a:prstDash val="solid"/>
            <a:round/>
          </a:ln>
        </p:spPr>
        <p:txBody>
          <a:bodyPr/>
          <a:lstStyle/>
          <a:p>
            <a:endParaRPr/>
          </a:p>
        </p:txBody>
      </p:sp>
      <p:sp>
        <p:nvSpPr>
          <p:cNvPr id="607" name="rc68">
            <a:extLst>
              <a:ext uri="{FF2B5EF4-FFF2-40B4-BE49-F238E27FC236}">
                <a16:creationId xmlns:a16="http://schemas.microsoft.com/office/drawing/2014/main" id="{34E95245-D21D-F746-9012-902F7CFE3B48}"/>
              </a:ext>
            </a:extLst>
          </p:cNvPr>
          <p:cNvSpPr/>
          <p:nvPr/>
        </p:nvSpPr>
        <p:spPr>
          <a:xfrm>
            <a:off x="4983185" y="3755796"/>
            <a:ext cx="2382057" cy="2441942"/>
          </a:xfrm>
          <a:prstGeom prst="rect">
            <a:avLst/>
          </a:prstGeom>
          <a:ln w="13550" cap="rnd">
            <a:solidFill>
              <a:srgbClr val="333333">
                <a:alpha val="100000"/>
              </a:srgbClr>
            </a:solidFill>
            <a:prstDash val="solid"/>
            <a:round/>
          </a:ln>
        </p:spPr>
        <p:txBody>
          <a:bodyPr/>
          <a:lstStyle/>
          <a:p>
            <a:endParaRPr/>
          </a:p>
        </p:txBody>
      </p:sp>
      <p:sp>
        <p:nvSpPr>
          <p:cNvPr id="609" name="pl70">
            <a:extLst>
              <a:ext uri="{FF2B5EF4-FFF2-40B4-BE49-F238E27FC236}">
                <a16:creationId xmlns:a16="http://schemas.microsoft.com/office/drawing/2014/main" id="{81CDC8B5-DC94-D340-8FE9-1EE114A4ABD7}"/>
              </a:ext>
            </a:extLst>
          </p:cNvPr>
          <p:cNvSpPr/>
          <p:nvPr/>
        </p:nvSpPr>
        <p:spPr>
          <a:xfrm>
            <a:off x="7434832" y="3205218"/>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610" name="pl71">
            <a:extLst>
              <a:ext uri="{FF2B5EF4-FFF2-40B4-BE49-F238E27FC236}">
                <a16:creationId xmlns:a16="http://schemas.microsoft.com/office/drawing/2014/main" id="{5E49865A-7BA6-4048-953C-E53A4D9D7DEF}"/>
              </a:ext>
            </a:extLst>
          </p:cNvPr>
          <p:cNvSpPr/>
          <p:nvPr/>
        </p:nvSpPr>
        <p:spPr>
          <a:xfrm>
            <a:off x="7434832" y="2465236"/>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611" name="pl72">
            <a:extLst>
              <a:ext uri="{FF2B5EF4-FFF2-40B4-BE49-F238E27FC236}">
                <a16:creationId xmlns:a16="http://schemas.microsoft.com/office/drawing/2014/main" id="{AE0A65CE-9C1E-DE46-853B-D92D90CC8EF2}"/>
              </a:ext>
            </a:extLst>
          </p:cNvPr>
          <p:cNvSpPr/>
          <p:nvPr/>
        </p:nvSpPr>
        <p:spPr>
          <a:xfrm>
            <a:off x="7434832" y="1725253"/>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612" name="pl73">
            <a:extLst>
              <a:ext uri="{FF2B5EF4-FFF2-40B4-BE49-F238E27FC236}">
                <a16:creationId xmlns:a16="http://schemas.microsoft.com/office/drawing/2014/main" id="{A6723DAC-E7E2-A34D-8AD9-C8C6576235CF}"/>
              </a:ext>
            </a:extLst>
          </p:cNvPr>
          <p:cNvSpPr/>
          <p:nvPr/>
        </p:nvSpPr>
        <p:spPr>
          <a:xfrm>
            <a:off x="7434832" y="3575210"/>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13" name="pl74">
            <a:extLst>
              <a:ext uri="{FF2B5EF4-FFF2-40B4-BE49-F238E27FC236}">
                <a16:creationId xmlns:a16="http://schemas.microsoft.com/office/drawing/2014/main" id="{C8615600-B4CB-9E47-A652-66D9127903CE}"/>
              </a:ext>
            </a:extLst>
          </p:cNvPr>
          <p:cNvSpPr/>
          <p:nvPr/>
        </p:nvSpPr>
        <p:spPr>
          <a:xfrm>
            <a:off x="7434832" y="2835227"/>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14" name="pl75">
            <a:extLst>
              <a:ext uri="{FF2B5EF4-FFF2-40B4-BE49-F238E27FC236}">
                <a16:creationId xmlns:a16="http://schemas.microsoft.com/office/drawing/2014/main" id="{CFF5CB3D-3B5C-C442-AB92-67C3E753E04A}"/>
              </a:ext>
            </a:extLst>
          </p:cNvPr>
          <p:cNvSpPr/>
          <p:nvPr/>
        </p:nvSpPr>
        <p:spPr>
          <a:xfrm>
            <a:off x="7434832" y="2095245"/>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15" name="pl76">
            <a:extLst>
              <a:ext uri="{FF2B5EF4-FFF2-40B4-BE49-F238E27FC236}">
                <a16:creationId xmlns:a16="http://schemas.microsoft.com/office/drawing/2014/main" id="{685E5D1C-7BE5-044A-B979-D5BA90E43EC0}"/>
              </a:ext>
            </a:extLst>
          </p:cNvPr>
          <p:cNvSpPr/>
          <p:nvPr/>
        </p:nvSpPr>
        <p:spPr>
          <a:xfrm>
            <a:off x="7434832" y="1355262"/>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16" name="pl77">
            <a:extLst>
              <a:ext uri="{FF2B5EF4-FFF2-40B4-BE49-F238E27FC236}">
                <a16:creationId xmlns:a16="http://schemas.microsoft.com/office/drawing/2014/main" id="{53795B60-414C-E34F-AD8F-33651933DF38}"/>
              </a:ext>
            </a:extLst>
          </p:cNvPr>
          <p:cNvSpPr/>
          <p:nvPr/>
        </p:nvSpPr>
        <p:spPr>
          <a:xfrm>
            <a:off x="8625861" y="1244265"/>
            <a:ext cx="0" cy="2441942"/>
          </a:xfrm>
          <a:custGeom>
            <a:avLst/>
            <a:gdLst/>
            <a:ahLst/>
            <a:cxnLst/>
            <a:rect l="0" t="0" r="0" b="0"/>
            <a:pathLst>
              <a:path h="2441942">
                <a:moveTo>
                  <a:pt x="0" y="2441942"/>
                </a:moveTo>
                <a:lnTo>
                  <a:pt x="0" y="0"/>
                </a:lnTo>
                <a:lnTo>
                  <a:pt x="0" y="0"/>
                </a:lnTo>
              </a:path>
            </a:pathLst>
          </a:custGeom>
          <a:ln w="13550" cap="flat">
            <a:solidFill>
              <a:srgbClr val="EBEBEB">
                <a:alpha val="100000"/>
              </a:srgbClr>
            </a:solidFill>
            <a:prstDash val="solid"/>
            <a:round/>
          </a:ln>
        </p:spPr>
        <p:txBody>
          <a:bodyPr/>
          <a:lstStyle/>
          <a:p>
            <a:endParaRPr/>
          </a:p>
        </p:txBody>
      </p:sp>
      <p:sp>
        <p:nvSpPr>
          <p:cNvPr id="617" name="rc78">
            <a:extLst>
              <a:ext uri="{FF2B5EF4-FFF2-40B4-BE49-F238E27FC236}">
                <a16:creationId xmlns:a16="http://schemas.microsoft.com/office/drawing/2014/main" id="{5CCF4EB5-A78E-FF43-A1BE-71F391C9ED64}"/>
              </a:ext>
            </a:extLst>
          </p:cNvPr>
          <p:cNvSpPr/>
          <p:nvPr/>
        </p:nvSpPr>
        <p:spPr>
          <a:xfrm>
            <a:off x="7434832" y="1244265"/>
            <a:ext cx="2382057" cy="2441942"/>
          </a:xfrm>
          <a:prstGeom prst="rect">
            <a:avLst/>
          </a:prstGeom>
          <a:ln w="13550" cap="rnd">
            <a:solidFill>
              <a:srgbClr val="333333">
                <a:alpha val="100000"/>
              </a:srgbClr>
            </a:solidFill>
            <a:prstDash val="solid"/>
            <a:round/>
          </a:ln>
        </p:spPr>
        <p:txBody>
          <a:bodyPr/>
          <a:lstStyle/>
          <a:p>
            <a:endParaRPr/>
          </a:p>
        </p:txBody>
      </p:sp>
      <p:sp>
        <p:nvSpPr>
          <p:cNvPr id="619" name="pl80">
            <a:extLst>
              <a:ext uri="{FF2B5EF4-FFF2-40B4-BE49-F238E27FC236}">
                <a16:creationId xmlns:a16="http://schemas.microsoft.com/office/drawing/2014/main" id="{40C6F525-9058-B040-AA6A-7B4D0598A514}"/>
              </a:ext>
            </a:extLst>
          </p:cNvPr>
          <p:cNvSpPr/>
          <p:nvPr/>
        </p:nvSpPr>
        <p:spPr>
          <a:xfrm>
            <a:off x="7434832" y="5716750"/>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620" name="pl81">
            <a:extLst>
              <a:ext uri="{FF2B5EF4-FFF2-40B4-BE49-F238E27FC236}">
                <a16:creationId xmlns:a16="http://schemas.microsoft.com/office/drawing/2014/main" id="{9627FBA9-3F84-2C4F-BE0C-699F202D1666}"/>
              </a:ext>
            </a:extLst>
          </p:cNvPr>
          <p:cNvSpPr/>
          <p:nvPr/>
        </p:nvSpPr>
        <p:spPr>
          <a:xfrm>
            <a:off x="7434832" y="4976767"/>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621" name="pl82">
            <a:extLst>
              <a:ext uri="{FF2B5EF4-FFF2-40B4-BE49-F238E27FC236}">
                <a16:creationId xmlns:a16="http://schemas.microsoft.com/office/drawing/2014/main" id="{1FE07EA3-8F97-754F-8E99-70A35FC06C24}"/>
              </a:ext>
            </a:extLst>
          </p:cNvPr>
          <p:cNvSpPr/>
          <p:nvPr/>
        </p:nvSpPr>
        <p:spPr>
          <a:xfrm>
            <a:off x="7434832" y="4236785"/>
            <a:ext cx="2382057" cy="0"/>
          </a:xfrm>
          <a:custGeom>
            <a:avLst/>
            <a:gdLst/>
            <a:ahLst/>
            <a:cxnLst/>
            <a:rect l="0" t="0" r="0" b="0"/>
            <a:pathLst>
              <a:path w="2382057">
                <a:moveTo>
                  <a:pt x="0" y="0"/>
                </a:moveTo>
                <a:lnTo>
                  <a:pt x="2382057" y="0"/>
                </a:lnTo>
                <a:lnTo>
                  <a:pt x="2382057" y="0"/>
                </a:lnTo>
              </a:path>
            </a:pathLst>
          </a:custGeom>
          <a:ln w="6775" cap="flat">
            <a:solidFill>
              <a:srgbClr val="EBEBEB">
                <a:alpha val="100000"/>
              </a:srgbClr>
            </a:solidFill>
            <a:prstDash val="solid"/>
            <a:round/>
          </a:ln>
        </p:spPr>
        <p:txBody>
          <a:bodyPr/>
          <a:lstStyle/>
          <a:p>
            <a:endParaRPr/>
          </a:p>
        </p:txBody>
      </p:sp>
      <p:sp>
        <p:nvSpPr>
          <p:cNvPr id="622" name="pl83">
            <a:extLst>
              <a:ext uri="{FF2B5EF4-FFF2-40B4-BE49-F238E27FC236}">
                <a16:creationId xmlns:a16="http://schemas.microsoft.com/office/drawing/2014/main" id="{67810EA1-3C43-D34F-9B90-B302B3ED6BB0}"/>
              </a:ext>
            </a:extLst>
          </p:cNvPr>
          <p:cNvSpPr/>
          <p:nvPr/>
        </p:nvSpPr>
        <p:spPr>
          <a:xfrm>
            <a:off x="7434832" y="6086741"/>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23" name="pl84">
            <a:extLst>
              <a:ext uri="{FF2B5EF4-FFF2-40B4-BE49-F238E27FC236}">
                <a16:creationId xmlns:a16="http://schemas.microsoft.com/office/drawing/2014/main" id="{23DE582E-9586-1F48-9C52-320015B976F9}"/>
              </a:ext>
            </a:extLst>
          </p:cNvPr>
          <p:cNvSpPr/>
          <p:nvPr/>
        </p:nvSpPr>
        <p:spPr>
          <a:xfrm>
            <a:off x="7434832" y="5346758"/>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24" name="pl85">
            <a:extLst>
              <a:ext uri="{FF2B5EF4-FFF2-40B4-BE49-F238E27FC236}">
                <a16:creationId xmlns:a16="http://schemas.microsoft.com/office/drawing/2014/main" id="{66D56E52-7E8D-E248-900E-14999FBEA035}"/>
              </a:ext>
            </a:extLst>
          </p:cNvPr>
          <p:cNvSpPr/>
          <p:nvPr/>
        </p:nvSpPr>
        <p:spPr>
          <a:xfrm>
            <a:off x="7434832" y="4606776"/>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25" name="pl86">
            <a:extLst>
              <a:ext uri="{FF2B5EF4-FFF2-40B4-BE49-F238E27FC236}">
                <a16:creationId xmlns:a16="http://schemas.microsoft.com/office/drawing/2014/main" id="{56BA3C34-9DCC-134C-8DCB-E1D66F92D7F5}"/>
              </a:ext>
            </a:extLst>
          </p:cNvPr>
          <p:cNvSpPr/>
          <p:nvPr/>
        </p:nvSpPr>
        <p:spPr>
          <a:xfrm>
            <a:off x="7434832" y="3866793"/>
            <a:ext cx="2382057" cy="0"/>
          </a:xfrm>
          <a:custGeom>
            <a:avLst/>
            <a:gdLst/>
            <a:ahLst/>
            <a:cxnLst/>
            <a:rect l="0" t="0" r="0" b="0"/>
            <a:pathLst>
              <a:path w="2382057">
                <a:moveTo>
                  <a:pt x="0" y="0"/>
                </a:moveTo>
                <a:lnTo>
                  <a:pt x="2382057" y="0"/>
                </a:lnTo>
                <a:lnTo>
                  <a:pt x="2382057" y="0"/>
                </a:lnTo>
              </a:path>
            </a:pathLst>
          </a:custGeom>
          <a:ln w="13550" cap="flat">
            <a:solidFill>
              <a:srgbClr val="EBEBEB">
                <a:alpha val="100000"/>
              </a:srgbClr>
            </a:solidFill>
            <a:prstDash val="solid"/>
            <a:round/>
          </a:ln>
        </p:spPr>
        <p:txBody>
          <a:bodyPr/>
          <a:lstStyle/>
          <a:p>
            <a:endParaRPr/>
          </a:p>
        </p:txBody>
      </p:sp>
      <p:sp>
        <p:nvSpPr>
          <p:cNvPr id="626" name="pl87">
            <a:extLst>
              <a:ext uri="{FF2B5EF4-FFF2-40B4-BE49-F238E27FC236}">
                <a16:creationId xmlns:a16="http://schemas.microsoft.com/office/drawing/2014/main" id="{609E980D-D7D6-A54C-A68D-C3172748DE38}"/>
              </a:ext>
            </a:extLst>
          </p:cNvPr>
          <p:cNvSpPr/>
          <p:nvPr/>
        </p:nvSpPr>
        <p:spPr>
          <a:xfrm>
            <a:off x="8625861" y="3755796"/>
            <a:ext cx="0" cy="2441942"/>
          </a:xfrm>
          <a:custGeom>
            <a:avLst/>
            <a:gdLst/>
            <a:ahLst/>
            <a:cxnLst/>
            <a:rect l="0" t="0" r="0" b="0"/>
            <a:pathLst>
              <a:path h="2441942">
                <a:moveTo>
                  <a:pt x="0" y="2441942"/>
                </a:moveTo>
                <a:lnTo>
                  <a:pt x="0" y="0"/>
                </a:lnTo>
                <a:lnTo>
                  <a:pt x="0" y="0"/>
                </a:lnTo>
              </a:path>
            </a:pathLst>
          </a:custGeom>
          <a:ln w="13550" cap="flat">
            <a:solidFill>
              <a:srgbClr val="EBEBEB">
                <a:alpha val="100000"/>
              </a:srgbClr>
            </a:solidFill>
            <a:prstDash val="solid"/>
            <a:round/>
          </a:ln>
        </p:spPr>
        <p:txBody>
          <a:bodyPr/>
          <a:lstStyle/>
          <a:p>
            <a:endParaRPr/>
          </a:p>
        </p:txBody>
      </p:sp>
      <p:sp>
        <p:nvSpPr>
          <p:cNvPr id="627" name="rc88">
            <a:extLst>
              <a:ext uri="{FF2B5EF4-FFF2-40B4-BE49-F238E27FC236}">
                <a16:creationId xmlns:a16="http://schemas.microsoft.com/office/drawing/2014/main" id="{E4F286A3-816A-5D4D-97CC-0274A8FC585A}"/>
              </a:ext>
            </a:extLst>
          </p:cNvPr>
          <p:cNvSpPr/>
          <p:nvPr/>
        </p:nvSpPr>
        <p:spPr>
          <a:xfrm>
            <a:off x="8625861" y="4593992"/>
            <a:ext cx="1071926" cy="1492748"/>
          </a:xfrm>
          <a:prstGeom prst="rect">
            <a:avLst/>
          </a:prstGeom>
          <a:solidFill>
            <a:schemeClr val="accent1"/>
          </a:solidFill>
          <a:ln>
            <a:solidFill>
              <a:schemeClr val="tx1"/>
            </a:solidFill>
          </a:ln>
        </p:spPr>
        <p:txBody>
          <a:bodyPr/>
          <a:lstStyle/>
          <a:p>
            <a:endParaRPr/>
          </a:p>
        </p:txBody>
      </p:sp>
      <p:sp>
        <p:nvSpPr>
          <p:cNvPr id="628" name="rc89">
            <a:extLst>
              <a:ext uri="{FF2B5EF4-FFF2-40B4-BE49-F238E27FC236}">
                <a16:creationId xmlns:a16="http://schemas.microsoft.com/office/drawing/2014/main" id="{2D0C66BC-E248-2545-8C7F-A3D2FC75F946}"/>
              </a:ext>
            </a:extLst>
          </p:cNvPr>
          <p:cNvSpPr/>
          <p:nvPr/>
        </p:nvSpPr>
        <p:spPr>
          <a:xfrm>
            <a:off x="7553935" y="4424815"/>
            <a:ext cx="1071926" cy="1661925"/>
          </a:xfrm>
          <a:prstGeom prst="rect">
            <a:avLst/>
          </a:prstGeom>
          <a:solidFill>
            <a:schemeClr val="accent3"/>
          </a:solidFill>
          <a:ln>
            <a:solidFill>
              <a:schemeClr val="tx1"/>
            </a:solidFill>
          </a:ln>
        </p:spPr>
        <p:txBody>
          <a:bodyPr/>
          <a:lstStyle/>
          <a:p>
            <a:endParaRPr/>
          </a:p>
        </p:txBody>
      </p:sp>
      <p:sp>
        <p:nvSpPr>
          <p:cNvPr id="629" name="pl90">
            <a:extLst>
              <a:ext uri="{FF2B5EF4-FFF2-40B4-BE49-F238E27FC236}">
                <a16:creationId xmlns:a16="http://schemas.microsoft.com/office/drawing/2014/main" id="{42F88C16-C0F2-6A4E-8126-8BC5A5D9CCE9}"/>
              </a:ext>
            </a:extLst>
          </p:cNvPr>
          <p:cNvSpPr/>
          <p:nvPr/>
        </p:nvSpPr>
        <p:spPr>
          <a:xfrm>
            <a:off x="9102273" y="4525966"/>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630" name="pl91">
            <a:extLst>
              <a:ext uri="{FF2B5EF4-FFF2-40B4-BE49-F238E27FC236}">
                <a16:creationId xmlns:a16="http://schemas.microsoft.com/office/drawing/2014/main" id="{89B4509E-D50A-5345-B1ED-4E8DDB4A1116}"/>
              </a:ext>
            </a:extLst>
          </p:cNvPr>
          <p:cNvSpPr/>
          <p:nvPr/>
        </p:nvSpPr>
        <p:spPr>
          <a:xfrm>
            <a:off x="9161824" y="4525966"/>
            <a:ext cx="0" cy="136051"/>
          </a:xfrm>
          <a:custGeom>
            <a:avLst/>
            <a:gdLst/>
            <a:ahLst/>
            <a:cxnLst/>
            <a:rect l="0" t="0" r="0" b="0"/>
            <a:pathLst>
              <a:path h="136051">
                <a:moveTo>
                  <a:pt x="0" y="0"/>
                </a:moveTo>
                <a:lnTo>
                  <a:pt x="0" y="136051"/>
                </a:lnTo>
              </a:path>
            </a:pathLst>
          </a:custGeom>
          <a:ln w="13550" cap="flat">
            <a:solidFill>
              <a:srgbClr val="FFFFFF">
                <a:alpha val="100000"/>
              </a:srgbClr>
            </a:solidFill>
            <a:prstDash val="solid"/>
            <a:round/>
          </a:ln>
        </p:spPr>
        <p:txBody>
          <a:bodyPr/>
          <a:lstStyle/>
          <a:p>
            <a:endParaRPr/>
          </a:p>
        </p:txBody>
      </p:sp>
      <p:sp>
        <p:nvSpPr>
          <p:cNvPr id="631" name="pl92">
            <a:extLst>
              <a:ext uri="{FF2B5EF4-FFF2-40B4-BE49-F238E27FC236}">
                <a16:creationId xmlns:a16="http://schemas.microsoft.com/office/drawing/2014/main" id="{66FB724E-8A14-2F46-8A71-9764FA4C2B9D}"/>
              </a:ext>
            </a:extLst>
          </p:cNvPr>
          <p:cNvSpPr/>
          <p:nvPr/>
        </p:nvSpPr>
        <p:spPr>
          <a:xfrm>
            <a:off x="9102273" y="4662018"/>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632" name="pl93">
            <a:extLst>
              <a:ext uri="{FF2B5EF4-FFF2-40B4-BE49-F238E27FC236}">
                <a16:creationId xmlns:a16="http://schemas.microsoft.com/office/drawing/2014/main" id="{5EBE1134-7D0C-194F-9534-48D909BC3190}"/>
              </a:ext>
            </a:extLst>
          </p:cNvPr>
          <p:cNvSpPr/>
          <p:nvPr/>
        </p:nvSpPr>
        <p:spPr>
          <a:xfrm>
            <a:off x="8030347" y="4345148"/>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633" name="pl94">
            <a:extLst>
              <a:ext uri="{FF2B5EF4-FFF2-40B4-BE49-F238E27FC236}">
                <a16:creationId xmlns:a16="http://schemas.microsoft.com/office/drawing/2014/main" id="{A0F78CED-DB9D-2F4C-BD32-9323F82AE993}"/>
              </a:ext>
            </a:extLst>
          </p:cNvPr>
          <p:cNvSpPr/>
          <p:nvPr/>
        </p:nvSpPr>
        <p:spPr>
          <a:xfrm>
            <a:off x="8089898" y="4345148"/>
            <a:ext cx="0" cy="159333"/>
          </a:xfrm>
          <a:custGeom>
            <a:avLst/>
            <a:gdLst/>
            <a:ahLst/>
            <a:cxnLst/>
            <a:rect l="0" t="0" r="0" b="0"/>
            <a:pathLst>
              <a:path h="159333">
                <a:moveTo>
                  <a:pt x="0" y="0"/>
                </a:moveTo>
                <a:lnTo>
                  <a:pt x="0" y="159333"/>
                </a:lnTo>
              </a:path>
            </a:pathLst>
          </a:custGeom>
          <a:ln w="13550" cap="flat">
            <a:solidFill>
              <a:srgbClr val="FFFFFF">
                <a:alpha val="100000"/>
              </a:srgbClr>
            </a:solidFill>
            <a:prstDash val="solid"/>
            <a:round/>
          </a:ln>
        </p:spPr>
        <p:txBody>
          <a:bodyPr/>
          <a:lstStyle/>
          <a:p>
            <a:endParaRPr/>
          </a:p>
        </p:txBody>
      </p:sp>
      <p:sp>
        <p:nvSpPr>
          <p:cNvPr id="634" name="pl95">
            <a:extLst>
              <a:ext uri="{FF2B5EF4-FFF2-40B4-BE49-F238E27FC236}">
                <a16:creationId xmlns:a16="http://schemas.microsoft.com/office/drawing/2014/main" id="{4C4E0D61-32C0-C84F-ABEC-E8592EF70050}"/>
              </a:ext>
            </a:extLst>
          </p:cNvPr>
          <p:cNvSpPr/>
          <p:nvPr/>
        </p:nvSpPr>
        <p:spPr>
          <a:xfrm>
            <a:off x="8030347" y="4504482"/>
            <a:ext cx="119102" cy="0"/>
          </a:xfrm>
          <a:custGeom>
            <a:avLst/>
            <a:gdLst/>
            <a:ahLst/>
            <a:cxnLst/>
            <a:rect l="0" t="0" r="0" b="0"/>
            <a:pathLst>
              <a:path w="119102">
                <a:moveTo>
                  <a:pt x="0" y="0"/>
                </a:moveTo>
                <a:lnTo>
                  <a:pt x="119102" y="0"/>
                </a:lnTo>
              </a:path>
            </a:pathLst>
          </a:custGeom>
          <a:ln w="13550" cap="flat">
            <a:solidFill>
              <a:srgbClr val="FFFFFF">
                <a:alpha val="100000"/>
              </a:srgbClr>
            </a:solidFill>
            <a:prstDash val="solid"/>
            <a:round/>
          </a:ln>
        </p:spPr>
        <p:txBody>
          <a:bodyPr/>
          <a:lstStyle/>
          <a:p>
            <a:endParaRPr/>
          </a:p>
        </p:txBody>
      </p:sp>
      <p:sp>
        <p:nvSpPr>
          <p:cNvPr id="635" name="rc96">
            <a:extLst>
              <a:ext uri="{FF2B5EF4-FFF2-40B4-BE49-F238E27FC236}">
                <a16:creationId xmlns:a16="http://schemas.microsoft.com/office/drawing/2014/main" id="{CDD21554-462F-804D-A0F1-7BD8D9A421E4}"/>
              </a:ext>
            </a:extLst>
          </p:cNvPr>
          <p:cNvSpPr/>
          <p:nvPr/>
        </p:nvSpPr>
        <p:spPr>
          <a:xfrm>
            <a:off x="7434832" y="3755796"/>
            <a:ext cx="2382057" cy="2441942"/>
          </a:xfrm>
          <a:prstGeom prst="rect">
            <a:avLst/>
          </a:prstGeom>
          <a:ln w="13550" cap="rnd">
            <a:solidFill>
              <a:srgbClr val="333333">
                <a:alpha val="100000"/>
              </a:srgbClr>
            </a:solidFill>
            <a:prstDash val="solid"/>
            <a:round/>
          </a:ln>
        </p:spPr>
        <p:txBody>
          <a:bodyPr/>
          <a:lstStyle/>
          <a:p>
            <a:endParaRPr/>
          </a:p>
        </p:txBody>
      </p:sp>
      <p:sp>
        <p:nvSpPr>
          <p:cNvPr id="636" name="rc97">
            <a:extLst>
              <a:ext uri="{FF2B5EF4-FFF2-40B4-BE49-F238E27FC236}">
                <a16:creationId xmlns:a16="http://schemas.microsoft.com/office/drawing/2014/main" id="{163E74EB-6AF3-5D49-8A74-B853BC4DB301}"/>
              </a:ext>
            </a:extLst>
          </p:cNvPr>
          <p:cNvSpPr/>
          <p:nvPr/>
        </p:nvSpPr>
        <p:spPr>
          <a:xfrm>
            <a:off x="2531538" y="919945"/>
            <a:ext cx="2382057" cy="32432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637" name="tx98">
            <a:extLst>
              <a:ext uri="{FF2B5EF4-FFF2-40B4-BE49-F238E27FC236}">
                <a16:creationId xmlns:a16="http://schemas.microsoft.com/office/drawing/2014/main" id="{DD92FA7A-E777-2B46-B69F-04BB3DEB9142}"/>
              </a:ext>
            </a:extLst>
          </p:cNvPr>
          <p:cNvSpPr/>
          <p:nvPr/>
        </p:nvSpPr>
        <p:spPr>
          <a:xfrm>
            <a:off x="3191065" y="933177"/>
            <a:ext cx="1063004" cy="24149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Average</a:t>
            </a:r>
          </a:p>
        </p:txBody>
      </p:sp>
      <p:sp>
        <p:nvSpPr>
          <p:cNvPr id="638" name="rc99">
            <a:extLst>
              <a:ext uri="{FF2B5EF4-FFF2-40B4-BE49-F238E27FC236}">
                <a16:creationId xmlns:a16="http://schemas.microsoft.com/office/drawing/2014/main" id="{BE67C2F9-0030-8849-A3AA-2F49636FEB78}"/>
              </a:ext>
            </a:extLst>
          </p:cNvPr>
          <p:cNvSpPr/>
          <p:nvPr/>
        </p:nvSpPr>
        <p:spPr>
          <a:xfrm>
            <a:off x="4983185" y="919945"/>
            <a:ext cx="2382057" cy="32432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639" name="tx100">
            <a:extLst>
              <a:ext uri="{FF2B5EF4-FFF2-40B4-BE49-F238E27FC236}">
                <a16:creationId xmlns:a16="http://schemas.microsoft.com/office/drawing/2014/main" id="{746B098C-C67E-AE4D-9102-67DE8B764A41}"/>
              </a:ext>
            </a:extLst>
          </p:cNvPr>
          <p:cNvSpPr/>
          <p:nvPr/>
        </p:nvSpPr>
        <p:spPr>
          <a:xfrm>
            <a:off x="5498721" y="925240"/>
            <a:ext cx="1350987"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Disfigured</a:t>
            </a:r>
          </a:p>
        </p:txBody>
      </p:sp>
      <p:sp>
        <p:nvSpPr>
          <p:cNvPr id="640" name="rc101">
            <a:extLst>
              <a:ext uri="{FF2B5EF4-FFF2-40B4-BE49-F238E27FC236}">
                <a16:creationId xmlns:a16="http://schemas.microsoft.com/office/drawing/2014/main" id="{06134838-9925-7E41-BFC7-9D029D02B9C0}"/>
              </a:ext>
            </a:extLst>
          </p:cNvPr>
          <p:cNvSpPr/>
          <p:nvPr/>
        </p:nvSpPr>
        <p:spPr>
          <a:xfrm>
            <a:off x="7434832" y="919945"/>
            <a:ext cx="2382057" cy="32432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641" name="tx102">
            <a:extLst>
              <a:ext uri="{FF2B5EF4-FFF2-40B4-BE49-F238E27FC236}">
                <a16:creationId xmlns:a16="http://schemas.microsoft.com/office/drawing/2014/main" id="{DBA8E3C1-2E03-3949-94FF-6A61556F3ADA}"/>
              </a:ext>
            </a:extLst>
          </p:cNvPr>
          <p:cNvSpPr/>
          <p:nvPr/>
        </p:nvSpPr>
        <p:spPr>
          <a:xfrm>
            <a:off x="8224955" y="978024"/>
            <a:ext cx="801811"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Obese</a:t>
            </a:r>
          </a:p>
        </p:txBody>
      </p:sp>
      <p:sp>
        <p:nvSpPr>
          <p:cNvPr id="642" name="rc103">
            <a:extLst>
              <a:ext uri="{FF2B5EF4-FFF2-40B4-BE49-F238E27FC236}">
                <a16:creationId xmlns:a16="http://schemas.microsoft.com/office/drawing/2014/main" id="{8F856FFF-6373-0F42-B11D-5484273A0090}"/>
              </a:ext>
            </a:extLst>
          </p:cNvPr>
          <p:cNvSpPr/>
          <p:nvPr/>
        </p:nvSpPr>
        <p:spPr>
          <a:xfrm>
            <a:off x="9816890" y="1244265"/>
            <a:ext cx="324320" cy="2441942"/>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643" name="tx104">
            <a:extLst>
              <a:ext uri="{FF2B5EF4-FFF2-40B4-BE49-F238E27FC236}">
                <a16:creationId xmlns:a16="http://schemas.microsoft.com/office/drawing/2014/main" id="{75836CE6-D429-C04A-BC82-2F34DEC9D1AD}"/>
              </a:ext>
            </a:extLst>
          </p:cNvPr>
          <p:cNvSpPr/>
          <p:nvPr/>
        </p:nvSpPr>
        <p:spPr>
          <a:xfrm rot="5400000">
            <a:off x="9335704" y="2340518"/>
            <a:ext cx="1350987"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Disfigured</a:t>
            </a:r>
          </a:p>
        </p:txBody>
      </p:sp>
      <p:sp>
        <p:nvSpPr>
          <p:cNvPr id="644" name="rc105">
            <a:extLst>
              <a:ext uri="{FF2B5EF4-FFF2-40B4-BE49-F238E27FC236}">
                <a16:creationId xmlns:a16="http://schemas.microsoft.com/office/drawing/2014/main" id="{E4B23773-8BBB-1D49-8B7E-AA3550F04E98}"/>
              </a:ext>
            </a:extLst>
          </p:cNvPr>
          <p:cNvSpPr/>
          <p:nvPr/>
        </p:nvSpPr>
        <p:spPr>
          <a:xfrm>
            <a:off x="9816890" y="3755796"/>
            <a:ext cx="324320" cy="2441942"/>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645" name="tx106">
            <a:extLst>
              <a:ext uri="{FF2B5EF4-FFF2-40B4-BE49-F238E27FC236}">
                <a16:creationId xmlns:a16="http://schemas.microsoft.com/office/drawing/2014/main" id="{27020E47-9B81-B34F-9ED7-B07DFC850002}"/>
              </a:ext>
            </a:extLst>
          </p:cNvPr>
          <p:cNvSpPr/>
          <p:nvPr/>
        </p:nvSpPr>
        <p:spPr>
          <a:xfrm rot="5400000">
            <a:off x="9583899" y="4878441"/>
            <a:ext cx="801811"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Obese</a:t>
            </a:r>
          </a:p>
        </p:txBody>
      </p:sp>
      <p:sp>
        <p:nvSpPr>
          <p:cNvPr id="646" name="pl107">
            <a:extLst>
              <a:ext uri="{FF2B5EF4-FFF2-40B4-BE49-F238E27FC236}">
                <a16:creationId xmlns:a16="http://schemas.microsoft.com/office/drawing/2014/main" id="{DE5A0245-C494-E34C-9867-3A742C66B4C4}"/>
              </a:ext>
            </a:extLst>
          </p:cNvPr>
          <p:cNvSpPr/>
          <p:nvPr/>
        </p:nvSpPr>
        <p:spPr>
          <a:xfrm>
            <a:off x="3722567"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47" name="pl108">
            <a:extLst>
              <a:ext uri="{FF2B5EF4-FFF2-40B4-BE49-F238E27FC236}">
                <a16:creationId xmlns:a16="http://schemas.microsoft.com/office/drawing/2014/main" id="{DB8EA8AE-1DAD-D846-A287-B94F66E98136}"/>
              </a:ext>
            </a:extLst>
          </p:cNvPr>
          <p:cNvSpPr/>
          <p:nvPr/>
        </p:nvSpPr>
        <p:spPr>
          <a:xfrm>
            <a:off x="6174214"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48" name="pl109">
            <a:extLst>
              <a:ext uri="{FF2B5EF4-FFF2-40B4-BE49-F238E27FC236}">
                <a16:creationId xmlns:a16="http://schemas.microsoft.com/office/drawing/2014/main" id="{C53DFFA0-6D95-9F45-9AF4-AF3CA2F1DD7A}"/>
              </a:ext>
            </a:extLst>
          </p:cNvPr>
          <p:cNvSpPr/>
          <p:nvPr/>
        </p:nvSpPr>
        <p:spPr>
          <a:xfrm>
            <a:off x="8625861"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49" name="tx110">
            <a:extLst>
              <a:ext uri="{FF2B5EF4-FFF2-40B4-BE49-F238E27FC236}">
                <a16:creationId xmlns:a16="http://schemas.microsoft.com/office/drawing/2014/main" id="{E3ED65F2-5E3D-7747-9E51-E1B84647C59D}"/>
              </a:ext>
            </a:extLst>
          </p:cNvPr>
          <p:cNvSpPr/>
          <p:nvPr/>
        </p:nvSpPr>
        <p:spPr>
          <a:xfrm>
            <a:off x="2307306" y="3475693"/>
            <a:ext cx="161602"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a:t>
            </a:r>
          </a:p>
        </p:txBody>
      </p:sp>
      <p:sp>
        <p:nvSpPr>
          <p:cNvPr id="650" name="tx111">
            <a:extLst>
              <a:ext uri="{FF2B5EF4-FFF2-40B4-BE49-F238E27FC236}">
                <a16:creationId xmlns:a16="http://schemas.microsoft.com/office/drawing/2014/main" id="{A796DBB0-8468-2048-B9D0-579ED7918380}"/>
              </a:ext>
            </a:extLst>
          </p:cNvPr>
          <p:cNvSpPr/>
          <p:nvPr/>
        </p:nvSpPr>
        <p:spPr>
          <a:xfrm>
            <a:off x="2307306" y="2739283"/>
            <a:ext cx="161602" cy="18851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a:t>
            </a:r>
          </a:p>
        </p:txBody>
      </p:sp>
      <p:sp>
        <p:nvSpPr>
          <p:cNvPr id="651" name="tx112">
            <a:extLst>
              <a:ext uri="{FF2B5EF4-FFF2-40B4-BE49-F238E27FC236}">
                <a16:creationId xmlns:a16="http://schemas.microsoft.com/office/drawing/2014/main" id="{92E2F91E-FBCE-7B46-A55D-197C28D1BB6F}"/>
              </a:ext>
            </a:extLst>
          </p:cNvPr>
          <p:cNvSpPr/>
          <p:nvPr/>
        </p:nvSpPr>
        <p:spPr>
          <a:xfrm>
            <a:off x="2307306" y="1999300"/>
            <a:ext cx="161602" cy="18851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a:t>
            </a:r>
          </a:p>
        </p:txBody>
      </p:sp>
      <p:sp>
        <p:nvSpPr>
          <p:cNvPr id="652" name="tx113">
            <a:extLst>
              <a:ext uri="{FF2B5EF4-FFF2-40B4-BE49-F238E27FC236}">
                <a16:creationId xmlns:a16="http://schemas.microsoft.com/office/drawing/2014/main" id="{978932FE-90DC-1744-B20D-1CAC1DF69466}"/>
              </a:ext>
            </a:extLst>
          </p:cNvPr>
          <p:cNvSpPr/>
          <p:nvPr/>
        </p:nvSpPr>
        <p:spPr>
          <a:xfrm>
            <a:off x="2307306" y="1255746"/>
            <a:ext cx="161602"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3</a:t>
            </a:r>
          </a:p>
        </p:txBody>
      </p:sp>
      <p:sp>
        <p:nvSpPr>
          <p:cNvPr id="653" name="pl114">
            <a:extLst>
              <a:ext uri="{FF2B5EF4-FFF2-40B4-BE49-F238E27FC236}">
                <a16:creationId xmlns:a16="http://schemas.microsoft.com/office/drawing/2014/main" id="{3AF97E45-B7CB-964D-85E8-001A9B00745C}"/>
              </a:ext>
            </a:extLst>
          </p:cNvPr>
          <p:cNvSpPr/>
          <p:nvPr/>
        </p:nvSpPr>
        <p:spPr>
          <a:xfrm>
            <a:off x="2496744" y="357521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654" name="pl115">
            <a:extLst>
              <a:ext uri="{FF2B5EF4-FFF2-40B4-BE49-F238E27FC236}">
                <a16:creationId xmlns:a16="http://schemas.microsoft.com/office/drawing/2014/main" id="{5ED351AE-3FBA-A94D-B603-FF19734B700F}"/>
              </a:ext>
            </a:extLst>
          </p:cNvPr>
          <p:cNvSpPr/>
          <p:nvPr/>
        </p:nvSpPr>
        <p:spPr>
          <a:xfrm>
            <a:off x="2496744" y="283522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655" name="pl116">
            <a:extLst>
              <a:ext uri="{FF2B5EF4-FFF2-40B4-BE49-F238E27FC236}">
                <a16:creationId xmlns:a16="http://schemas.microsoft.com/office/drawing/2014/main" id="{2933FAE3-C034-2147-BFBC-5BCAB4D0C5A6}"/>
              </a:ext>
            </a:extLst>
          </p:cNvPr>
          <p:cNvSpPr/>
          <p:nvPr/>
        </p:nvSpPr>
        <p:spPr>
          <a:xfrm>
            <a:off x="2496744" y="209524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656" name="pl117">
            <a:extLst>
              <a:ext uri="{FF2B5EF4-FFF2-40B4-BE49-F238E27FC236}">
                <a16:creationId xmlns:a16="http://schemas.microsoft.com/office/drawing/2014/main" id="{A4EDF6B8-0C58-5D4D-930C-A432E411174C}"/>
              </a:ext>
            </a:extLst>
          </p:cNvPr>
          <p:cNvSpPr/>
          <p:nvPr/>
        </p:nvSpPr>
        <p:spPr>
          <a:xfrm>
            <a:off x="2496744" y="135526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657" name="tx118">
            <a:extLst>
              <a:ext uri="{FF2B5EF4-FFF2-40B4-BE49-F238E27FC236}">
                <a16:creationId xmlns:a16="http://schemas.microsoft.com/office/drawing/2014/main" id="{CCFAC810-110A-1246-A917-267F0404D300}"/>
              </a:ext>
            </a:extLst>
          </p:cNvPr>
          <p:cNvSpPr/>
          <p:nvPr/>
        </p:nvSpPr>
        <p:spPr>
          <a:xfrm>
            <a:off x="2307306" y="5987224"/>
            <a:ext cx="161602"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a:t>
            </a:r>
          </a:p>
        </p:txBody>
      </p:sp>
      <p:sp>
        <p:nvSpPr>
          <p:cNvPr id="658" name="tx119">
            <a:extLst>
              <a:ext uri="{FF2B5EF4-FFF2-40B4-BE49-F238E27FC236}">
                <a16:creationId xmlns:a16="http://schemas.microsoft.com/office/drawing/2014/main" id="{36C30E49-1367-3E47-99E6-E8D417D537D2}"/>
              </a:ext>
            </a:extLst>
          </p:cNvPr>
          <p:cNvSpPr/>
          <p:nvPr/>
        </p:nvSpPr>
        <p:spPr>
          <a:xfrm>
            <a:off x="2307306" y="5250814"/>
            <a:ext cx="161602" cy="18851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a:t>
            </a:r>
          </a:p>
        </p:txBody>
      </p:sp>
      <p:sp>
        <p:nvSpPr>
          <p:cNvPr id="659" name="tx120">
            <a:extLst>
              <a:ext uri="{FF2B5EF4-FFF2-40B4-BE49-F238E27FC236}">
                <a16:creationId xmlns:a16="http://schemas.microsoft.com/office/drawing/2014/main" id="{B95E014D-C3F5-2E45-ADFC-64E728515FB5}"/>
              </a:ext>
            </a:extLst>
          </p:cNvPr>
          <p:cNvSpPr/>
          <p:nvPr/>
        </p:nvSpPr>
        <p:spPr>
          <a:xfrm>
            <a:off x="2307306" y="4510831"/>
            <a:ext cx="161602" cy="18851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a:t>
            </a:r>
          </a:p>
        </p:txBody>
      </p:sp>
      <p:sp>
        <p:nvSpPr>
          <p:cNvPr id="660" name="tx121">
            <a:extLst>
              <a:ext uri="{FF2B5EF4-FFF2-40B4-BE49-F238E27FC236}">
                <a16:creationId xmlns:a16="http://schemas.microsoft.com/office/drawing/2014/main" id="{390F2C17-9CF6-FB49-AA54-13CF4029002E}"/>
              </a:ext>
            </a:extLst>
          </p:cNvPr>
          <p:cNvSpPr/>
          <p:nvPr/>
        </p:nvSpPr>
        <p:spPr>
          <a:xfrm>
            <a:off x="2307306" y="3767277"/>
            <a:ext cx="161602"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3</a:t>
            </a:r>
          </a:p>
        </p:txBody>
      </p:sp>
      <p:sp>
        <p:nvSpPr>
          <p:cNvPr id="661" name="pl122">
            <a:extLst>
              <a:ext uri="{FF2B5EF4-FFF2-40B4-BE49-F238E27FC236}">
                <a16:creationId xmlns:a16="http://schemas.microsoft.com/office/drawing/2014/main" id="{A32DC566-C365-9C4C-BB6D-4E7B86FED572}"/>
              </a:ext>
            </a:extLst>
          </p:cNvPr>
          <p:cNvSpPr/>
          <p:nvPr/>
        </p:nvSpPr>
        <p:spPr>
          <a:xfrm>
            <a:off x="2496744" y="608674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662" name="pl123">
            <a:extLst>
              <a:ext uri="{FF2B5EF4-FFF2-40B4-BE49-F238E27FC236}">
                <a16:creationId xmlns:a16="http://schemas.microsoft.com/office/drawing/2014/main" id="{CBD1AD45-E974-ED4F-A8D9-39FAEAB9F28D}"/>
              </a:ext>
            </a:extLst>
          </p:cNvPr>
          <p:cNvSpPr/>
          <p:nvPr/>
        </p:nvSpPr>
        <p:spPr>
          <a:xfrm>
            <a:off x="2496744" y="534675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663" name="pl124">
            <a:extLst>
              <a:ext uri="{FF2B5EF4-FFF2-40B4-BE49-F238E27FC236}">
                <a16:creationId xmlns:a16="http://schemas.microsoft.com/office/drawing/2014/main" id="{DCC87A54-5EC3-C140-8F62-376E1ABBE87A}"/>
              </a:ext>
            </a:extLst>
          </p:cNvPr>
          <p:cNvSpPr/>
          <p:nvPr/>
        </p:nvSpPr>
        <p:spPr>
          <a:xfrm>
            <a:off x="2496744" y="460677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664" name="pl125">
            <a:extLst>
              <a:ext uri="{FF2B5EF4-FFF2-40B4-BE49-F238E27FC236}">
                <a16:creationId xmlns:a16="http://schemas.microsoft.com/office/drawing/2014/main" id="{955E40DB-10F2-1546-BFCA-C430481DFD1A}"/>
              </a:ext>
            </a:extLst>
          </p:cNvPr>
          <p:cNvSpPr/>
          <p:nvPr/>
        </p:nvSpPr>
        <p:spPr>
          <a:xfrm>
            <a:off x="2496744" y="386679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665" name="tx126">
            <a:extLst>
              <a:ext uri="{FF2B5EF4-FFF2-40B4-BE49-F238E27FC236}">
                <a16:creationId xmlns:a16="http://schemas.microsoft.com/office/drawing/2014/main" id="{507D41E8-98B6-B846-9BCE-4EF24ADC1078}"/>
              </a:ext>
            </a:extLst>
          </p:cNvPr>
          <p:cNvSpPr/>
          <p:nvPr/>
        </p:nvSpPr>
        <p:spPr>
          <a:xfrm rot="16200000">
            <a:off x="1147576" y="3624958"/>
            <a:ext cx="1984623"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Reaction Time*</a:t>
            </a:r>
          </a:p>
        </p:txBody>
      </p:sp>
      <p:sp>
        <p:nvSpPr>
          <p:cNvPr id="667" name="tx128">
            <a:extLst>
              <a:ext uri="{FF2B5EF4-FFF2-40B4-BE49-F238E27FC236}">
                <a16:creationId xmlns:a16="http://schemas.microsoft.com/office/drawing/2014/main" id="{C18E5110-0431-554F-8759-D862855BEA0D}"/>
              </a:ext>
            </a:extLst>
          </p:cNvPr>
          <p:cNvSpPr/>
          <p:nvPr/>
        </p:nvSpPr>
        <p:spPr>
          <a:xfrm>
            <a:off x="3563715" y="437352"/>
            <a:ext cx="1711151"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Word Pairing</a:t>
            </a:r>
          </a:p>
        </p:txBody>
      </p:sp>
      <p:sp>
        <p:nvSpPr>
          <p:cNvPr id="668" name="rc129">
            <a:extLst>
              <a:ext uri="{FF2B5EF4-FFF2-40B4-BE49-F238E27FC236}">
                <a16:creationId xmlns:a16="http://schemas.microsoft.com/office/drawing/2014/main" id="{3161151E-0A12-BC4F-BFFF-7B40A86C32C9}"/>
              </a:ext>
            </a:extLst>
          </p:cNvPr>
          <p:cNvSpPr/>
          <p:nvPr/>
        </p:nvSpPr>
        <p:spPr>
          <a:xfrm>
            <a:off x="5329731" y="484489"/>
            <a:ext cx="219455" cy="219456"/>
          </a:xfrm>
          <a:prstGeom prst="rect">
            <a:avLst/>
          </a:prstGeom>
          <a:solidFill>
            <a:srgbClr val="FFFFFF">
              <a:alpha val="100000"/>
            </a:srgbClr>
          </a:solidFill>
        </p:spPr>
        <p:txBody>
          <a:bodyPr/>
          <a:lstStyle/>
          <a:p>
            <a:endParaRPr/>
          </a:p>
        </p:txBody>
      </p:sp>
      <p:sp>
        <p:nvSpPr>
          <p:cNvPr id="669" name="rc130">
            <a:extLst>
              <a:ext uri="{FF2B5EF4-FFF2-40B4-BE49-F238E27FC236}">
                <a16:creationId xmlns:a16="http://schemas.microsoft.com/office/drawing/2014/main" id="{89FA510A-409D-7D4A-8238-2E31C097ECF3}"/>
              </a:ext>
            </a:extLst>
          </p:cNvPr>
          <p:cNvSpPr/>
          <p:nvPr/>
        </p:nvSpPr>
        <p:spPr>
          <a:xfrm>
            <a:off x="5338731" y="493489"/>
            <a:ext cx="201456" cy="201456"/>
          </a:xfrm>
          <a:prstGeom prst="rect">
            <a:avLst/>
          </a:prstGeom>
          <a:solidFill>
            <a:schemeClr val="accent3"/>
          </a:solidFill>
        </p:spPr>
        <p:txBody>
          <a:bodyPr/>
          <a:lstStyle/>
          <a:p>
            <a:endParaRPr/>
          </a:p>
        </p:txBody>
      </p:sp>
      <p:sp>
        <p:nvSpPr>
          <p:cNvPr id="670" name="rc131">
            <a:extLst>
              <a:ext uri="{FF2B5EF4-FFF2-40B4-BE49-F238E27FC236}">
                <a16:creationId xmlns:a16="http://schemas.microsoft.com/office/drawing/2014/main" id="{080319EA-59A9-654B-B149-FA841EA96871}"/>
              </a:ext>
            </a:extLst>
          </p:cNvPr>
          <p:cNvSpPr/>
          <p:nvPr/>
        </p:nvSpPr>
        <p:spPr>
          <a:xfrm>
            <a:off x="7044335" y="484489"/>
            <a:ext cx="219455" cy="219456"/>
          </a:xfrm>
          <a:prstGeom prst="rect">
            <a:avLst/>
          </a:prstGeom>
          <a:solidFill>
            <a:srgbClr val="FFFFFF">
              <a:alpha val="100000"/>
            </a:srgbClr>
          </a:solidFill>
        </p:spPr>
        <p:txBody>
          <a:bodyPr/>
          <a:lstStyle/>
          <a:p>
            <a:endParaRPr/>
          </a:p>
        </p:txBody>
      </p:sp>
      <p:sp>
        <p:nvSpPr>
          <p:cNvPr id="671" name="rc132">
            <a:extLst>
              <a:ext uri="{FF2B5EF4-FFF2-40B4-BE49-F238E27FC236}">
                <a16:creationId xmlns:a16="http://schemas.microsoft.com/office/drawing/2014/main" id="{F141C6F3-2E70-514D-864B-FEE9DF6E195F}"/>
              </a:ext>
            </a:extLst>
          </p:cNvPr>
          <p:cNvSpPr/>
          <p:nvPr/>
        </p:nvSpPr>
        <p:spPr>
          <a:xfrm>
            <a:off x="7053335" y="493489"/>
            <a:ext cx="201456" cy="201456"/>
          </a:xfrm>
          <a:prstGeom prst="rect">
            <a:avLst/>
          </a:prstGeom>
          <a:solidFill>
            <a:schemeClr val="accent1"/>
          </a:solidFill>
        </p:spPr>
        <p:txBody>
          <a:bodyPr/>
          <a:lstStyle/>
          <a:p>
            <a:endParaRPr/>
          </a:p>
        </p:txBody>
      </p:sp>
      <p:sp>
        <p:nvSpPr>
          <p:cNvPr id="672" name="tx133">
            <a:extLst>
              <a:ext uri="{FF2B5EF4-FFF2-40B4-BE49-F238E27FC236}">
                <a16:creationId xmlns:a16="http://schemas.microsoft.com/office/drawing/2014/main" id="{BB62635A-0D1C-D840-B2E5-C66AEB7B6445}"/>
              </a:ext>
            </a:extLst>
          </p:cNvPr>
          <p:cNvSpPr/>
          <p:nvPr/>
        </p:nvSpPr>
        <p:spPr>
          <a:xfrm>
            <a:off x="5576619" y="490136"/>
            <a:ext cx="1440284"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+Harmless</a:t>
            </a:r>
          </a:p>
        </p:txBody>
      </p:sp>
      <p:sp>
        <p:nvSpPr>
          <p:cNvPr id="673" name="tx134">
            <a:extLst>
              <a:ext uri="{FF2B5EF4-FFF2-40B4-BE49-F238E27FC236}">
                <a16:creationId xmlns:a16="http://schemas.microsoft.com/office/drawing/2014/main" id="{B3694D52-D651-5D46-91AD-1BB00034D252}"/>
              </a:ext>
            </a:extLst>
          </p:cNvPr>
          <p:cNvSpPr/>
          <p:nvPr/>
        </p:nvSpPr>
        <p:spPr>
          <a:xfrm>
            <a:off x="7291223" y="490136"/>
            <a:ext cx="1493490"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+Infectious</a:t>
            </a:r>
          </a:p>
        </p:txBody>
      </p:sp>
      <p:sp>
        <p:nvSpPr>
          <p:cNvPr id="2" name="Rectangle 1">
            <a:extLst>
              <a:ext uri="{FF2B5EF4-FFF2-40B4-BE49-F238E27FC236}">
                <a16:creationId xmlns:a16="http://schemas.microsoft.com/office/drawing/2014/main" id="{FBAFB41A-DC41-E944-8184-96857C1BD8D6}"/>
              </a:ext>
            </a:extLst>
          </p:cNvPr>
          <p:cNvSpPr/>
          <p:nvPr/>
        </p:nvSpPr>
        <p:spPr>
          <a:xfrm>
            <a:off x="4913595" y="1447833"/>
            <a:ext cx="2640340" cy="230796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Rectangle 673">
            <a:extLst>
              <a:ext uri="{FF2B5EF4-FFF2-40B4-BE49-F238E27FC236}">
                <a16:creationId xmlns:a16="http://schemas.microsoft.com/office/drawing/2014/main" id="{F172977B-2520-364E-9B78-3B197E031BDD}"/>
              </a:ext>
            </a:extLst>
          </p:cNvPr>
          <p:cNvSpPr/>
          <p:nvPr/>
        </p:nvSpPr>
        <p:spPr>
          <a:xfrm>
            <a:off x="7495575" y="4114368"/>
            <a:ext cx="2640340" cy="2307963"/>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561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3"/>
                                        </p:tgtEl>
                                        <p:attrNameLst>
                                          <p:attrName>style.visibility</p:attrName>
                                        </p:attrNameLst>
                                      </p:cBhvr>
                                      <p:to>
                                        <p:strVal val="visible"/>
                                      </p:to>
                                    </p:set>
                                    <p:animEffect transition="in" filter="dissolve">
                                      <p:cBhvr>
                                        <p:cTn id="7" dur="500"/>
                                        <p:tgtEl>
                                          <p:spTgt spid="5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4"/>
                                        </p:tgtEl>
                                        <p:attrNameLst>
                                          <p:attrName>style.visibility</p:attrName>
                                        </p:attrNameLst>
                                      </p:cBhvr>
                                      <p:to>
                                        <p:strVal val="visible"/>
                                      </p:to>
                                    </p:set>
                                    <p:animEffect transition="in" filter="dissolve">
                                      <p:cBhvr>
                                        <p:cTn id="10" dur="500"/>
                                        <p:tgtEl>
                                          <p:spTgt spid="55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55"/>
                                        </p:tgtEl>
                                        <p:attrNameLst>
                                          <p:attrName>style.visibility</p:attrName>
                                        </p:attrNameLst>
                                      </p:cBhvr>
                                      <p:to>
                                        <p:strVal val="visible"/>
                                      </p:to>
                                    </p:set>
                                    <p:animEffect transition="in" filter="dissolve">
                                      <p:cBhvr>
                                        <p:cTn id="13" dur="500"/>
                                        <p:tgtEl>
                                          <p:spTgt spid="55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56"/>
                                        </p:tgtEl>
                                        <p:attrNameLst>
                                          <p:attrName>style.visibility</p:attrName>
                                        </p:attrNameLst>
                                      </p:cBhvr>
                                      <p:to>
                                        <p:strVal val="visible"/>
                                      </p:to>
                                    </p:set>
                                    <p:animEffect transition="in" filter="dissolve">
                                      <p:cBhvr>
                                        <p:cTn id="16" dur="500"/>
                                        <p:tgtEl>
                                          <p:spTgt spid="55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57"/>
                                        </p:tgtEl>
                                        <p:attrNameLst>
                                          <p:attrName>style.visibility</p:attrName>
                                        </p:attrNameLst>
                                      </p:cBhvr>
                                      <p:to>
                                        <p:strVal val="visible"/>
                                      </p:to>
                                    </p:set>
                                    <p:animEffect transition="in" filter="dissolve">
                                      <p:cBhvr>
                                        <p:cTn id="19" dur="500"/>
                                        <p:tgtEl>
                                          <p:spTgt spid="55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558"/>
                                        </p:tgtEl>
                                        <p:attrNameLst>
                                          <p:attrName>style.visibility</p:attrName>
                                        </p:attrNameLst>
                                      </p:cBhvr>
                                      <p:to>
                                        <p:strVal val="visible"/>
                                      </p:to>
                                    </p:set>
                                    <p:animEffect transition="in" filter="dissolve">
                                      <p:cBhvr>
                                        <p:cTn id="22" dur="500"/>
                                        <p:tgtEl>
                                          <p:spTgt spid="55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59"/>
                                        </p:tgtEl>
                                        <p:attrNameLst>
                                          <p:attrName>style.visibility</p:attrName>
                                        </p:attrNameLst>
                                      </p:cBhvr>
                                      <p:to>
                                        <p:strVal val="visible"/>
                                      </p:to>
                                    </p:set>
                                    <p:animEffect transition="in" filter="dissolve">
                                      <p:cBhvr>
                                        <p:cTn id="25" dur="500"/>
                                        <p:tgtEl>
                                          <p:spTgt spid="55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60"/>
                                        </p:tgtEl>
                                        <p:attrNameLst>
                                          <p:attrName>style.visibility</p:attrName>
                                        </p:attrNameLst>
                                      </p:cBhvr>
                                      <p:to>
                                        <p:strVal val="visible"/>
                                      </p:to>
                                    </p:set>
                                    <p:animEffect transition="in" filter="dissolve">
                                      <p:cBhvr>
                                        <p:cTn id="28" dur="500"/>
                                        <p:tgtEl>
                                          <p:spTgt spid="56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89"/>
                                        </p:tgtEl>
                                        <p:attrNameLst>
                                          <p:attrName>style.visibility</p:attrName>
                                        </p:attrNameLst>
                                      </p:cBhvr>
                                      <p:to>
                                        <p:strVal val="visible"/>
                                      </p:to>
                                    </p:set>
                                    <p:animEffect transition="in" filter="dissolve">
                                      <p:cBhvr>
                                        <p:cTn id="33" dur="500"/>
                                        <p:tgtEl>
                                          <p:spTgt spid="58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90"/>
                                        </p:tgtEl>
                                        <p:attrNameLst>
                                          <p:attrName>style.visibility</p:attrName>
                                        </p:attrNameLst>
                                      </p:cBhvr>
                                      <p:to>
                                        <p:strVal val="visible"/>
                                      </p:to>
                                    </p:set>
                                    <p:animEffect transition="in" filter="dissolve">
                                      <p:cBhvr>
                                        <p:cTn id="36" dur="500"/>
                                        <p:tgtEl>
                                          <p:spTgt spid="59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91"/>
                                        </p:tgtEl>
                                        <p:attrNameLst>
                                          <p:attrName>style.visibility</p:attrName>
                                        </p:attrNameLst>
                                      </p:cBhvr>
                                      <p:to>
                                        <p:strVal val="visible"/>
                                      </p:to>
                                    </p:set>
                                    <p:animEffect transition="in" filter="dissolve">
                                      <p:cBhvr>
                                        <p:cTn id="39" dur="500"/>
                                        <p:tgtEl>
                                          <p:spTgt spid="59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592"/>
                                        </p:tgtEl>
                                        <p:attrNameLst>
                                          <p:attrName>style.visibility</p:attrName>
                                        </p:attrNameLst>
                                      </p:cBhvr>
                                      <p:to>
                                        <p:strVal val="visible"/>
                                      </p:to>
                                    </p:set>
                                    <p:animEffect transition="in" filter="dissolve">
                                      <p:cBhvr>
                                        <p:cTn id="42" dur="500"/>
                                        <p:tgtEl>
                                          <p:spTgt spid="59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593"/>
                                        </p:tgtEl>
                                        <p:attrNameLst>
                                          <p:attrName>style.visibility</p:attrName>
                                        </p:attrNameLst>
                                      </p:cBhvr>
                                      <p:to>
                                        <p:strVal val="visible"/>
                                      </p:to>
                                    </p:set>
                                    <p:animEffect transition="in" filter="dissolve">
                                      <p:cBhvr>
                                        <p:cTn id="45" dur="500"/>
                                        <p:tgtEl>
                                          <p:spTgt spid="59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94"/>
                                        </p:tgtEl>
                                        <p:attrNameLst>
                                          <p:attrName>style.visibility</p:attrName>
                                        </p:attrNameLst>
                                      </p:cBhvr>
                                      <p:to>
                                        <p:strVal val="visible"/>
                                      </p:to>
                                    </p:set>
                                    <p:animEffect transition="in" filter="dissolve">
                                      <p:cBhvr>
                                        <p:cTn id="48" dur="500"/>
                                        <p:tgtEl>
                                          <p:spTgt spid="59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595"/>
                                        </p:tgtEl>
                                        <p:attrNameLst>
                                          <p:attrName>style.visibility</p:attrName>
                                        </p:attrNameLst>
                                      </p:cBhvr>
                                      <p:to>
                                        <p:strVal val="visible"/>
                                      </p:to>
                                    </p:set>
                                    <p:animEffect transition="in" filter="dissolve">
                                      <p:cBhvr>
                                        <p:cTn id="51" dur="500"/>
                                        <p:tgtEl>
                                          <p:spTgt spid="59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596"/>
                                        </p:tgtEl>
                                        <p:attrNameLst>
                                          <p:attrName>style.visibility</p:attrName>
                                        </p:attrNameLst>
                                      </p:cBhvr>
                                      <p:to>
                                        <p:strVal val="visible"/>
                                      </p:to>
                                    </p:set>
                                    <p:animEffect transition="in" filter="dissolve">
                                      <p:cBhvr>
                                        <p:cTn id="54" dur="500"/>
                                        <p:tgtEl>
                                          <p:spTgt spid="596"/>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71"/>
                                        </p:tgtEl>
                                        <p:attrNameLst>
                                          <p:attrName>style.visibility</p:attrName>
                                        </p:attrNameLst>
                                      </p:cBhvr>
                                      <p:to>
                                        <p:strVal val="visible"/>
                                      </p:to>
                                    </p:set>
                                    <p:animEffect transition="in" filter="dissolve">
                                      <p:cBhvr>
                                        <p:cTn id="59" dur="500"/>
                                        <p:tgtEl>
                                          <p:spTgt spid="571"/>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72"/>
                                        </p:tgtEl>
                                        <p:attrNameLst>
                                          <p:attrName>style.visibility</p:attrName>
                                        </p:attrNameLst>
                                      </p:cBhvr>
                                      <p:to>
                                        <p:strVal val="visible"/>
                                      </p:to>
                                    </p:set>
                                    <p:animEffect transition="in" filter="dissolve">
                                      <p:cBhvr>
                                        <p:cTn id="62" dur="500"/>
                                        <p:tgtEl>
                                          <p:spTgt spid="572"/>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573"/>
                                        </p:tgtEl>
                                        <p:attrNameLst>
                                          <p:attrName>style.visibility</p:attrName>
                                        </p:attrNameLst>
                                      </p:cBhvr>
                                      <p:to>
                                        <p:strVal val="visible"/>
                                      </p:to>
                                    </p:set>
                                    <p:animEffect transition="in" filter="dissolve">
                                      <p:cBhvr>
                                        <p:cTn id="65" dur="500"/>
                                        <p:tgtEl>
                                          <p:spTgt spid="573"/>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574"/>
                                        </p:tgtEl>
                                        <p:attrNameLst>
                                          <p:attrName>style.visibility</p:attrName>
                                        </p:attrNameLst>
                                      </p:cBhvr>
                                      <p:to>
                                        <p:strVal val="visible"/>
                                      </p:to>
                                    </p:set>
                                    <p:animEffect transition="in" filter="dissolve">
                                      <p:cBhvr>
                                        <p:cTn id="68" dur="500"/>
                                        <p:tgtEl>
                                          <p:spTgt spid="574"/>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575"/>
                                        </p:tgtEl>
                                        <p:attrNameLst>
                                          <p:attrName>style.visibility</p:attrName>
                                        </p:attrNameLst>
                                      </p:cBhvr>
                                      <p:to>
                                        <p:strVal val="visible"/>
                                      </p:to>
                                    </p:set>
                                    <p:animEffect transition="in" filter="dissolve">
                                      <p:cBhvr>
                                        <p:cTn id="71" dur="500"/>
                                        <p:tgtEl>
                                          <p:spTgt spid="575"/>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576"/>
                                        </p:tgtEl>
                                        <p:attrNameLst>
                                          <p:attrName>style.visibility</p:attrName>
                                        </p:attrNameLst>
                                      </p:cBhvr>
                                      <p:to>
                                        <p:strVal val="visible"/>
                                      </p:to>
                                    </p:set>
                                    <p:animEffect transition="in" filter="dissolve">
                                      <p:cBhvr>
                                        <p:cTn id="74" dur="500"/>
                                        <p:tgtEl>
                                          <p:spTgt spid="57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77"/>
                                        </p:tgtEl>
                                        <p:attrNameLst>
                                          <p:attrName>style.visibility</p:attrName>
                                        </p:attrNameLst>
                                      </p:cBhvr>
                                      <p:to>
                                        <p:strVal val="visible"/>
                                      </p:to>
                                    </p:set>
                                    <p:animEffect transition="in" filter="dissolve">
                                      <p:cBhvr>
                                        <p:cTn id="77" dur="500"/>
                                        <p:tgtEl>
                                          <p:spTgt spid="577"/>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578"/>
                                        </p:tgtEl>
                                        <p:attrNameLst>
                                          <p:attrName>style.visibility</p:attrName>
                                        </p:attrNameLst>
                                      </p:cBhvr>
                                      <p:to>
                                        <p:strVal val="visible"/>
                                      </p:to>
                                    </p:set>
                                    <p:animEffect transition="in" filter="dissolve">
                                      <p:cBhvr>
                                        <p:cTn id="80" dur="500"/>
                                        <p:tgtEl>
                                          <p:spTgt spid="57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646"/>
                                        </p:tgtEl>
                                        <p:attrNameLst>
                                          <p:attrName>style.visibility</p:attrName>
                                        </p:attrNameLst>
                                      </p:cBhvr>
                                      <p:to>
                                        <p:strVal val="visible"/>
                                      </p:to>
                                    </p:set>
                                    <p:animEffect transition="in" filter="dissolve">
                                      <p:cBhvr>
                                        <p:cTn id="83" dur="500"/>
                                        <p:tgtEl>
                                          <p:spTgt spid="646"/>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627"/>
                                        </p:tgtEl>
                                        <p:attrNameLst>
                                          <p:attrName>style.visibility</p:attrName>
                                        </p:attrNameLst>
                                      </p:cBhvr>
                                      <p:to>
                                        <p:strVal val="visible"/>
                                      </p:to>
                                    </p:set>
                                    <p:animEffect transition="in" filter="dissolve">
                                      <p:cBhvr>
                                        <p:cTn id="88" dur="500"/>
                                        <p:tgtEl>
                                          <p:spTgt spid="627"/>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628"/>
                                        </p:tgtEl>
                                        <p:attrNameLst>
                                          <p:attrName>style.visibility</p:attrName>
                                        </p:attrNameLst>
                                      </p:cBhvr>
                                      <p:to>
                                        <p:strVal val="visible"/>
                                      </p:to>
                                    </p:set>
                                    <p:animEffect transition="in" filter="dissolve">
                                      <p:cBhvr>
                                        <p:cTn id="91" dur="500"/>
                                        <p:tgtEl>
                                          <p:spTgt spid="628"/>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629"/>
                                        </p:tgtEl>
                                        <p:attrNameLst>
                                          <p:attrName>style.visibility</p:attrName>
                                        </p:attrNameLst>
                                      </p:cBhvr>
                                      <p:to>
                                        <p:strVal val="visible"/>
                                      </p:to>
                                    </p:set>
                                    <p:animEffect transition="in" filter="dissolve">
                                      <p:cBhvr>
                                        <p:cTn id="94" dur="500"/>
                                        <p:tgtEl>
                                          <p:spTgt spid="629"/>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630"/>
                                        </p:tgtEl>
                                        <p:attrNameLst>
                                          <p:attrName>style.visibility</p:attrName>
                                        </p:attrNameLst>
                                      </p:cBhvr>
                                      <p:to>
                                        <p:strVal val="visible"/>
                                      </p:to>
                                    </p:set>
                                    <p:animEffect transition="in" filter="dissolve">
                                      <p:cBhvr>
                                        <p:cTn id="97" dur="500"/>
                                        <p:tgtEl>
                                          <p:spTgt spid="630"/>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631"/>
                                        </p:tgtEl>
                                        <p:attrNameLst>
                                          <p:attrName>style.visibility</p:attrName>
                                        </p:attrNameLst>
                                      </p:cBhvr>
                                      <p:to>
                                        <p:strVal val="visible"/>
                                      </p:to>
                                    </p:set>
                                    <p:animEffect transition="in" filter="dissolve">
                                      <p:cBhvr>
                                        <p:cTn id="100" dur="500"/>
                                        <p:tgtEl>
                                          <p:spTgt spid="631"/>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632"/>
                                        </p:tgtEl>
                                        <p:attrNameLst>
                                          <p:attrName>style.visibility</p:attrName>
                                        </p:attrNameLst>
                                      </p:cBhvr>
                                      <p:to>
                                        <p:strVal val="visible"/>
                                      </p:to>
                                    </p:set>
                                    <p:animEffect transition="in" filter="dissolve">
                                      <p:cBhvr>
                                        <p:cTn id="103" dur="500"/>
                                        <p:tgtEl>
                                          <p:spTgt spid="632"/>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633"/>
                                        </p:tgtEl>
                                        <p:attrNameLst>
                                          <p:attrName>style.visibility</p:attrName>
                                        </p:attrNameLst>
                                      </p:cBhvr>
                                      <p:to>
                                        <p:strVal val="visible"/>
                                      </p:to>
                                    </p:set>
                                    <p:animEffect transition="in" filter="dissolve">
                                      <p:cBhvr>
                                        <p:cTn id="106" dur="500"/>
                                        <p:tgtEl>
                                          <p:spTgt spid="633"/>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634"/>
                                        </p:tgtEl>
                                        <p:attrNameLst>
                                          <p:attrName>style.visibility</p:attrName>
                                        </p:attrNameLst>
                                      </p:cBhvr>
                                      <p:to>
                                        <p:strVal val="visible"/>
                                      </p:to>
                                    </p:set>
                                    <p:animEffect transition="in" filter="dissolve">
                                      <p:cBhvr>
                                        <p:cTn id="109" dur="500"/>
                                        <p:tgtEl>
                                          <p:spTgt spid="634"/>
                                        </p:tgtEl>
                                      </p:cBhvr>
                                    </p:animEffect>
                                  </p:childTnLst>
                                </p:cTn>
                              </p:par>
                            </p:childTnLst>
                          </p:cTn>
                        </p:par>
                      </p:childTnLst>
                    </p:cTn>
                  </p:par>
                  <p:par>
                    <p:cTn id="110" fill="hold">
                      <p:stCondLst>
                        <p:cond delay="indefinite"/>
                      </p:stCondLst>
                      <p:childTnLst>
                        <p:par>
                          <p:cTn id="111" fill="hold">
                            <p:stCondLst>
                              <p:cond delay="0"/>
                            </p:stCondLst>
                            <p:childTnLst>
                              <p:par>
                                <p:cTn id="112" presetID="21" presetClass="entr" presetSubtype="1" fill="hold" grpId="0" nodeType="clickEffect">
                                  <p:stCondLst>
                                    <p:cond delay="0"/>
                                  </p:stCondLst>
                                  <p:childTnLst>
                                    <p:set>
                                      <p:cBhvr>
                                        <p:cTn id="113" dur="1" fill="hold">
                                          <p:stCondLst>
                                            <p:cond delay="0"/>
                                          </p:stCondLst>
                                        </p:cTn>
                                        <p:tgtEl>
                                          <p:spTgt spid="2"/>
                                        </p:tgtEl>
                                        <p:attrNameLst>
                                          <p:attrName>style.visibility</p:attrName>
                                        </p:attrNameLst>
                                      </p:cBhvr>
                                      <p:to>
                                        <p:strVal val="visible"/>
                                      </p:to>
                                    </p:set>
                                    <p:animEffect transition="in" filter="wheel(1)">
                                      <p:cBhvr>
                                        <p:cTn id="114" dur="500"/>
                                        <p:tgtEl>
                                          <p:spTgt spid="2"/>
                                        </p:tgtEl>
                                      </p:cBhvr>
                                    </p:animEffect>
                                  </p:childTnLst>
                                </p:cTn>
                              </p:par>
                              <p:par>
                                <p:cTn id="115" presetID="21" presetClass="entr" presetSubtype="1" fill="hold" grpId="0" nodeType="withEffect">
                                  <p:stCondLst>
                                    <p:cond delay="0"/>
                                  </p:stCondLst>
                                  <p:childTnLst>
                                    <p:set>
                                      <p:cBhvr>
                                        <p:cTn id="116" dur="1" fill="hold">
                                          <p:stCondLst>
                                            <p:cond delay="0"/>
                                          </p:stCondLst>
                                        </p:cTn>
                                        <p:tgtEl>
                                          <p:spTgt spid="674"/>
                                        </p:tgtEl>
                                        <p:attrNameLst>
                                          <p:attrName>style.visibility</p:attrName>
                                        </p:attrNameLst>
                                      </p:cBhvr>
                                      <p:to>
                                        <p:strVal val="visible"/>
                                      </p:to>
                                    </p:set>
                                    <p:animEffect transition="in" filter="wheel(1)">
                                      <p:cBhvr>
                                        <p:cTn id="117" dur="500"/>
                                        <p:tgtEl>
                                          <p:spTgt spid="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 grpId="0" animBg="1"/>
      <p:bldP spid="554" grpId="0" animBg="1"/>
      <p:bldP spid="555" grpId="0" animBg="1"/>
      <p:bldP spid="556" grpId="0" animBg="1"/>
      <p:bldP spid="557" grpId="0" animBg="1"/>
      <p:bldP spid="558" grpId="0" animBg="1"/>
      <p:bldP spid="559" grpId="0" animBg="1"/>
      <p:bldP spid="560" grpId="0" animBg="1"/>
      <p:bldP spid="571" grpId="0" animBg="1"/>
      <p:bldP spid="572" grpId="0" animBg="1"/>
      <p:bldP spid="573" grpId="0" animBg="1"/>
      <p:bldP spid="574" grpId="0" animBg="1"/>
      <p:bldP spid="575" grpId="0" animBg="1"/>
      <p:bldP spid="576" grpId="0" animBg="1"/>
      <p:bldP spid="577" grpId="0" animBg="1"/>
      <p:bldP spid="578" grpId="0" animBg="1"/>
      <p:bldP spid="589" grpId="0" animBg="1"/>
      <p:bldP spid="590" grpId="0" animBg="1"/>
      <p:bldP spid="591" grpId="0" animBg="1"/>
      <p:bldP spid="592" grpId="0" animBg="1"/>
      <p:bldP spid="593" grpId="0" animBg="1"/>
      <p:bldP spid="594" grpId="0" animBg="1"/>
      <p:bldP spid="595" grpId="0" animBg="1"/>
      <p:bldP spid="596" grpId="0" animBg="1"/>
      <p:bldP spid="627" grpId="0" animBg="1"/>
      <p:bldP spid="628" grpId="0" animBg="1"/>
      <p:bldP spid="629" grpId="0" animBg="1"/>
      <p:bldP spid="630" grpId="0" animBg="1"/>
      <p:bldP spid="631" grpId="0" animBg="1"/>
      <p:bldP spid="632" grpId="0" animBg="1"/>
      <p:bldP spid="633" grpId="0" animBg="1"/>
      <p:bldP spid="634" grpId="0" animBg="1"/>
      <p:bldP spid="646" grpId="0" animBg="1"/>
      <p:bldP spid="2" grpId="0" animBg="1"/>
      <p:bldP spid="67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1 RECAP</a:t>
            </a:r>
          </a:p>
        </p:txBody>
      </p:sp>
      <p:sp>
        <p:nvSpPr>
          <p:cNvPr id="3" name="Content Placeholder 2"/>
          <p:cNvSpPr>
            <a:spLocks noGrp="1"/>
          </p:cNvSpPr>
          <p:nvPr>
            <p:ph idx="1"/>
          </p:nvPr>
        </p:nvSpPr>
        <p:spPr/>
        <p:txBody>
          <a:bodyPr>
            <a:normAutofit/>
          </a:bodyPr>
          <a:lstStyle/>
          <a:p>
            <a:r>
              <a:rPr lang="en-US" sz="2400" dirty="0"/>
              <a:t>People showed automatic association between obese weight and disease</a:t>
            </a:r>
          </a:p>
          <a:p>
            <a:r>
              <a:rPr lang="en-US" sz="2400" dirty="0"/>
              <a:t>People showed automatic association between disfigurement and disease</a:t>
            </a:r>
          </a:p>
          <a:p>
            <a:r>
              <a:rPr lang="en-US" sz="2400" dirty="0"/>
              <a:t>Controlling for order and estimating stimuli variance, found </a:t>
            </a:r>
            <a:r>
              <a:rPr lang="en-US" sz="2400" dirty="0">
                <a:solidFill>
                  <a:schemeClr val="accent1"/>
                </a:solidFill>
              </a:rPr>
              <a:t>strong evidence </a:t>
            </a:r>
            <a:r>
              <a:rPr lang="en-US" sz="2400" dirty="0"/>
              <a:t>that one association is stronger than other*</a:t>
            </a:r>
          </a:p>
          <a:p>
            <a:endParaRPr lang="en-US" sz="2400" dirty="0"/>
          </a:p>
        </p:txBody>
      </p:sp>
    </p:spTree>
    <p:extLst>
      <p:ext uri="{BB962C8B-B14F-4D97-AF65-F5344CB8AC3E}">
        <p14:creationId xmlns:p14="http://schemas.microsoft.com/office/powerpoint/2010/main" val="3962643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2: Infectious-Harmless IAT</a:t>
            </a:r>
          </a:p>
        </p:txBody>
      </p:sp>
      <p:sp>
        <p:nvSpPr>
          <p:cNvPr id="3" name="Content Placeholder 2"/>
          <p:cNvSpPr>
            <a:spLocks noGrp="1"/>
          </p:cNvSpPr>
          <p:nvPr>
            <p:ph idx="1"/>
          </p:nvPr>
        </p:nvSpPr>
        <p:spPr/>
        <p:txBody>
          <a:bodyPr>
            <a:normAutofit/>
          </a:bodyPr>
          <a:lstStyle/>
          <a:p>
            <a:r>
              <a:rPr lang="en-US" sz="2800" dirty="0"/>
              <a:t>Measure automatic association between Obese and Disfigured targets </a:t>
            </a:r>
            <a:r>
              <a:rPr lang="en-US" sz="2800" b="1" dirty="0">
                <a:solidFill>
                  <a:schemeClr val="accent1"/>
                </a:solidFill>
              </a:rPr>
              <a:t>in the same IAT</a:t>
            </a:r>
          </a:p>
        </p:txBody>
      </p:sp>
    </p:spTree>
    <p:extLst>
      <p:ext uri="{BB962C8B-B14F-4D97-AF65-F5344CB8AC3E}">
        <p14:creationId xmlns:p14="http://schemas.microsoft.com/office/powerpoint/2010/main" val="908346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2: Infectious-Harmless IAT</a:t>
            </a:r>
          </a:p>
        </p:txBody>
      </p:sp>
      <p:sp>
        <p:nvSpPr>
          <p:cNvPr id="3" name="Content Placeholder 2"/>
          <p:cNvSpPr>
            <a:spLocks noGrp="1"/>
          </p:cNvSpPr>
          <p:nvPr>
            <p:ph idx="1"/>
          </p:nvPr>
        </p:nvSpPr>
        <p:spPr/>
        <p:txBody>
          <a:bodyPr>
            <a:normAutofit/>
          </a:bodyPr>
          <a:lstStyle/>
          <a:p>
            <a:r>
              <a:rPr lang="en-US" sz="2400" dirty="0"/>
              <a:t>221 undergraduates from Michigan Intro Psychology Subject Pool</a:t>
            </a:r>
          </a:p>
          <a:p>
            <a:r>
              <a:rPr lang="en-US" sz="2400" dirty="0"/>
              <a:t>113 Women and 87 Men</a:t>
            </a:r>
          </a:p>
          <a:p>
            <a:r>
              <a:rPr lang="en-US" sz="2400" i="1" dirty="0"/>
              <a:t>M</a:t>
            </a:r>
            <a:r>
              <a:rPr lang="en-US" sz="2400" i="1" baseline="-25000" dirty="0"/>
              <a:t>age</a:t>
            </a:r>
            <a:r>
              <a:rPr lang="en-US" sz="2400" dirty="0"/>
              <a:t> = 18.91, </a:t>
            </a:r>
            <a:r>
              <a:rPr lang="en-US" sz="2400" i="1" dirty="0" err="1"/>
              <a:t>SD</a:t>
            </a:r>
            <a:r>
              <a:rPr lang="en-US" sz="2400" i="1" baseline="-25000" dirty="0" err="1"/>
              <a:t>age</a:t>
            </a:r>
            <a:r>
              <a:rPr lang="en-US" sz="2400" dirty="0"/>
              <a:t> = 1.15</a:t>
            </a:r>
          </a:p>
        </p:txBody>
      </p:sp>
    </p:spTree>
    <p:extLst>
      <p:ext uri="{BB962C8B-B14F-4D97-AF65-F5344CB8AC3E}">
        <p14:creationId xmlns:p14="http://schemas.microsoft.com/office/powerpoint/2010/main" val="906789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25458" y="4292941"/>
            <a:ext cx="6939079" cy="369332"/>
          </a:xfrm>
          <a:prstGeom prst="rect">
            <a:avLst/>
          </a:prstGeom>
          <a:noFill/>
        </p:spPr>
        <p:txBody>
          <a:bodyPr wrap="none" rtlCol="0">
            <a:spAutoFit/>
          </a:bodyPr>
          <a:lstStyle/>
          <a:p>
            <a:r>
              <a:rPr lang="en-US" dirty="0"/>
              <a:t>Perceived Vulnerability to Disease </a:t>
            </a:r>
            <a:r>
              <a:rPr lang="en-US" dirty="0">
                <a:solidFill>
                  <a:schemeClr val="accent1"/>
                </a:solidFill>
              </a:rPr>
              <a:t>Duncan, Schaller, &amp; Park, 2009</a:t>
            </a:r>
          </a:p>
        </p:txBody>
      </p:sp>
      <p:sp>
        <p:nvSpPr>
          <p:cNvPr id="17" name="TextBox 16"/>
          <p:cNvSpPr txBox="1"/>
          <p:nvPr/>
        </p:nvSpPr>
        <p:spPr>
          <a:xfrm>
            <a:off x="3425458" y="4662273"/>
            <a:ext cx="6630341" cy="369332"/>
          </a:xfrm>
          <a:prstGeom prst="rect">
            <a:avLst/>
          </a:prstGeom>
          <a:noFill/>
        </p:spPr>
        <p:txBody>
          <a:bodyPr wrap="none" rtlCol="0">
            <a:spAutoFit/>
          </a:bodyPr>
          <a:lstStyle/>
          <a:p>
            <a:r>
              <a:rPr lang="en-US" dirty="0"/>
              <a:t>Big Five Inventory-2: Negative Emotionality </a:t>
            </a:r>
            <a:r>
              <a:rPr lang="en-US" dirty="0">
                <a:solidFill>
                  <a:schemeClr val="accent1"/>
                </a:solidFill>
              </a:rPr>
              <a:t>Soto &amp; John, 2016</a:t>
            </a:r>
          </a:p>
        </p:txBody>
      </p:sp>
      <p:sp>
        <p:nvSpPr>
          <p:cNvPr id="18" name="TextBox 17"/>
          <p:cNvSpPr txBox="1"/>
          <p:nvPr/>
        </p:nvSpPr>
        <p:spPr>
          <a:xfrm>
            <a:off x="3425458" y="5109311"/>
            <a:ext cx="3602333" cy="369332"/>
          </a:xfrm>
          <a:prstGeom prst="rect">
            <a:avLst/>
          </a:prstGeom>
          <a:noFill/>
        </p:spPr>
        <p:txBody>
          <a:bodyPr wrap="none" rtlCol="0">
            <a:spAutoFit/>
          </a:bodyPr>
          <a:lstStyle/>
          <a:p>
            <a:r>
              <a:rPr lang="en-US" dirty="0"/>
              <a:t>Anti-Fat Attitudes </a:t>
            </a:r>
            <a:r>
              <a:rPr lang="en-US" dirty="0">
                <a:solidFill>
                  <a:schemeClr val="accent1"/>
                </a:solidFill>
              </a:rPr>
              <a:t>Crandall, 1994</a:t>
            </a:r>
          </a:p>
        </p:txBody>
      </p:sp>
      <p:sp>
        <p:nvSpPr>
          <p:cNvPr id="19" name="TextBox 18"/>
          <p:cNvSpPr txBox="1"/>
          <p:nvPr/>
        </p:nvSpPr>
        <p:spPr>
          <a:xfrm>
            <a:off x="3425458" y="5581039"/>
            <a:ext cx="5214889" cy="369332"/>
          </a:xfrm>
          <a:prstGeom prst="rect">
            <a:avLst/>
          </a:prstGeom>
          <a:noFill/>
        </p:spPr>
        <p:txBody>
          <a:bodyPr wrap="none" rtlCol="0">
            <a:spAutoFit/>
          </a:bodyPr>
          <a:lstStyle/>
          <a:p>
            <a:r>
              <a:rPr lang="en-US" dirty="0"/>
              <a:t>Height, weight, perceived socioeconomic status </a:t>
            </a:r>
          </a:p>
        </p:txBody>
      </p:sp>
      <p:sp>
        <p:nvSpPr>
          <p:cNvPr id="20" name="TextBox 19"/>
          <p:cNvSpPr txBox="1"/>
          <p:nvPr/>
        </p:nvSpPr>
        <p:spPr>
          <a:xfrm>
            <a:off x="83128" y="6223000"/>
            <a:ext cx="2854036" cy="523220"/>
          </a:xfrm>
          <a:prstGeom prst="rect">
            <a:avLst/>
          </a:prstGeom>
          <a:noFill/>
        </p:spPr>
        <p:txBody>
          <a:bodyPr wrap="square" rtlCol="0">
            <a:spAutoFit/>
          </a:bodyPr>
          <a:lstStyle/>
          <a:p>
            <a:r>
              <a:rPr lang="en-US" sz="1400" dirty="0"/>
              <a:t>* RANDOMLY ASSIGNED CONGRUENT ORDER</a:t>
            </a:r>
          </a:p>
        </p:txBody>
      </p:sp>
      <p:sp>
        <p:nvSpPr>
          <p:cNvPr id="21" name="Title 1">
            <a:extLst>
              <a:ext uri="{FF2B5EF4-FFF2-40B4-BE49-F238E27FC236}">
                <a16:creationId xmlns:a16="http://schemas.microsoft.com/office/drawing/2014/main" id="{B4F9A0DB-08F5-7649-A8E3-8ED136AF62A4}"/>
              </a:ext>
            </a:extLst>
          </p:cNvPr>
          <p:cNvSpPr txBox="1">
            <a:spLocks/>
          </p:cNvSpPr>
          <p:nvPr/>
        </p:nvSpPr>
        <p:spPr>
          <a:xfrm>
            <a:off x="5110954" y="135378"/>
            <a:ext cx="2125113" cy="1207473"/>
          </a:xfrm>
          <a:prstGeom prst="rect">
            <a:avLst/>
          </a:prstGeom>
          <a:ln>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Disfigured vs. Obese*</a:t>
            </a:r>
          </a:p>
        </p:txBody>
      </p:sp>
      <p:sp>
        <p:nvSpPr>
          <p:cNvPr id="23" name="Title 1">
            <a:extLst>
              <a:ext uri="{FF2B5EF4-FFF2-40B4-BE49-F238E27FC236}">
                <a16:creationId xmlns:a16="http://schemas.microsoft.com/office/drawing/2014/main" id="{C2517216-1D47-654C-A3F9-F0B85B67F901}"/>
              </a:ext>
            </a:extLst>
          </p:cNvPr>
          <p:cNvSpPr txBox="1">
            <a:spLocks/>
          </p:cNvSpPr>
          <p:nvPr/>
        </p:nvSpPr>
        <p:spPr>
          <a:xfrm>
            <a:off x="3494591" y="1899831"/>
            <a:ext cx="5202819" cy="665229"/>
          </a:xfrm>
          <a:prstGeom prst="rect">
            <a:avLst/>
          </a:prstGeom>
          <a:ln>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Implicit Association Test</a:t>
            </a:r>
          </a:p>
        </p:txBody>
      </p:sp>
      <p:sp>
        <p:nvSpPr>
          <p:cNvPr id="24" name="Title 1">
            <a:extLst>
              <a:ext uri="{FF2B5EF4-FFF2-40B4-BE49-F238E27FC236}">
                <a16:creationId xmlns:a16="http://schemas.microsoft.com/office/drawing/2014/main" id="{D6766A45-649E-7948-9201-3A35AC2D05A9}"/>
              </a:ext>
            </a:extLst>
          </p:cNvPr>
          <p:cNvSpPr txBox="1">
            <a:spLocks/>
          </p:cNvSpPr>
          <p:nvPr/>
        </p:nvSpPr>
        <p:spPr>
          <a:xfrm>
            <a:off x="4626045" y="3096386"/>
            <a:ext cx="2939910" cy="665229"/>
          </a:xfrm>
          <a:prstGeom prst="rect">
            <a:avLst/>
          </a:prstGeom>
          <a:ln>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Questionnaires</a:t>
            </a:r>
          </a:p>
        </p:txBody>
      </p:sp>
      <p:sp>
        <p:nvSpPr>
          <p:cNvPr id="8" name="Down Arrow 7">
            <a:extLst>
              <a:ext uri="{FF2B5EF4-FFF2-40B4-BE49-F238E27FC236}">
                <a16:creationId xmlns:a16="http://schemas.microsoft.com/office/drawing/2014/main" id="{3E24970E-9AF0-B347-9087-1B6485D41610}"/>
              </a:ext>
            </a:extLst>
          </p:cNvPr>
          <p:cNvSpPr/>
          <p:nvPr/>
        </p:nvSpPr>
        <p:spPr>
          <a:xfrm>
            <a:off x="5946844" y="1467031"/>
            <a:ext cx="295564" cy="31403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a:extLst>
              <a:ext uri="{FF2B5EF4-FFF2-40B4-BE49-F238E27FC236}">
                <a16:creationId xmlns:a16="http://schemas.microsoft.com/office/drawing/2014/main" id="{0CE0FFEC-1406-044A-B44E-E26DE9EABD99}"/>
              </a:ext>
            </a:extLst>
          </p:cNvPr>
          <p:cNvSpPr/>
          <p:nvPr/>
        </p:nvSpPr>
        <p:spPr>
          <a:xfrm>
            <a:off x="5948218" y="2673704"/>
            <a:ext cx="295564" cy="31403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581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20130" y="193281"/>
            <a:ext cx="3885168" cy="1323439"/>
          </a:xfrm>
          <a:prstGeom prst="rect">
            <a:avLst/>
          </a:prstGeom>
          <a:noFill/>
        </p:spPr>
        <p:txBody>
          <a:bodyPr wrap="square" rtlCol="0">
            <a:spAutoFit/>
          </a:bodyPr>
          <a:lstStyle/>
          <a:p>
            <a:r>
              <a:rPr lang="en-US" sz="4000" dirty="0">
                <a:solidFill>
                  <a:schemeClr val="tx1">
                    <a:lumMod val="85000"/>
                    <a:lumOff val="15000"/>
                  </a:schemeClr>
                </a:solidFill>
              </a:rPr>
              <a:t>DISFIGURED OR HARMLESS</a:t>
            </a:r>
          </a:p>
        </p:txBody>
      </p:sp>
      <p:sp>
        <p:nvSpPr>
          <p:cNvPr id="11" name="TextBox 10"/>
          <p:cNvSpPr txBox="1"/>
          <p:nvPr/>
        </p:nvSpPr>
        <p:spPr>
          <a:xfrm>
            <a:off x="7962898" y="193281"/>
            <a:ext cx="3022259" cy="1323439"/>
          </a:xfrm>
          <a:prstGeom prst="rect">
            <a:avLst/>
          </a:prstGeom>
          <a:noFill/>
        </p:spPr>
        <p:txBody>
          <a:bodyPr wrap="square" rtlCol="0">
            <a:spAutoFit/>
          </a:bodyPr>
          <a:lstStyle/>
          <a:p>
            <a:r>
              <a:rPr lang="en-US" sz="4000" dirty="0">
                <a:solidFill>
                  <a:schemeClr val="tx1">
                    <a:lumMod val="85000"/>
                    <a:lumOff val="15000"/>
                  </a:schemeClr>
                </a:solidFill>
              </a:rPr>
              <a:t>OBESE OR INFECTIOUS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3131280"/>
            <a:ext cx="3657600" cy="2574951"/>
          </a:xfrm>
          <a:prstGeom prst="rect">
            <a:avLst/>
          </a:prstGeom>
        </p:spPr>
      </p:pic>
    </p:spTree>
    <p:extLst>
      <p:ext uri="{BB962C8B-B14F-4D97-AF65-F5344CB8AC3E}">
        <p14:creationId xmlns:p14="http://schemas.microsoft.com/office/powerpoint/2010/main" val="3408043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493905" y="3075057"/>
            <a:ext cx="3280385" cy="707886"/>
          </a:xfrm>
          <a:prstGeom prst="rect">
            <a:avLst/>
          </a:prstGeom>
        </p:spPr>
        <p:txBody>
          <a:bodyPr wrap="none">
            <a:spAutoFit/>
          </a:bodyPr>
          <a:lstStyle/>
          <a:p>
            <a:r>
              <a:rPr lang="en-US" sz="4000">
                <a:solidFill>
                  <a:schemeClr val="tx1">
                    <a:lumMod val="85000"/>
                    <a:lumOff val="15000"/>
                  </a:schemeClr>
                </a:solidFill>
              </a:rPr>
              <a:t>CONTAGION</a:t>
            </a:r>
            <a:endParaRPr lang="en-US" sz="4000" dirty="0">
              <a:solidFill>
                <a:schemeClr val="tx1">
                  <a:lumMod val="85000"/>
                  <a:lumOff val="15000"/>
                </a:schemeClr>
              </a:solidFill>
            </a:endParaRPr>
          </a:p>
        </p:txBody>
      </p:sp>
      <p:sp>
        <p:nvSpPr>
          <p:cNvPr id="9" name="TextBox 8"/>
          <p:cNvSpPr txBox="1"/>
          <p:nvPr/>
        </p:nvSpPr>
        <p:spPr>
          <a:xfrm>
            <a:off x="420130" y="193281"/>
            <a:ext cx="3885168" cy="1323439"/>
          </a:xfrm>
          <a:prstGeom prst="rect">
            <a:avLst/>
          </a:prstGeom>
          <a:noFill/>
        </p:spPr>
        <p:txBody>
          <a:bodyPr wrap="square" rtlCol="0">
            <a:spAutoFit/>
          </a:bodyPr>
          <a:lstStyle/>
          <a:p>
            <a:r>
              <a:rPr lang="en-US" sz="4000" dirty="0">
                <a:solidFill>
                  <a:schemeClr val="tx1">
                    <a:lumMod val="85000"/>
                    <a:lumOff val="15000"/>
                  </a:schemeClr>
                </a:solidFill>
              </a:rPr>
              <a:t>DISFIGURED OR HARMLESS</a:t>
            </a:r>
          </a:p>
        </p:txBody>
      </p:sp>
      <p:sp>
        <p:nvSpPr>
          <p:cNvPr id="10" name="TextBox 9"/>
          <p:cNvSpPr txBox="1"/>
          <p:nvPr/>
        </p:nvSpPr>
        <p:spPr>
          <a:xfrm>
            <a:off x="7962898" y="193281"/>
            <a:ext cx="3022259" cy="1323439"/>
          </a:xfrm>
          <a:prstGeom prst="rect">
            <a:avLst/>
          </a:prstGeom>
          <a:noFill/>
        </p:spPr>
        <p:txBody>
          <a:bodyPr wrap="square" rtlCol="0">
            <a:spAutoFit/>
          </a:bodyPr>
          <a:lstStyle/>
          <a:p>
            <a:r>
              <a:rPr lang="en-US" sz="4000" dirty="0">
                <a:solidFill>
                  <a:schemeClr val="tx1">
                    <a:lumMod val="85000"/>
                    <a:lumOff val="15000"/>
                  </a:schemeClr>
                </a:solidFill>
              </a:rPr>
              <a:t>OBESE OR INFECTIOUS</a:t>
            </a:r>
          </a:p>
        </p:txBody>
      </p:sp>
    </p:spTree>
    <p:extLst>
      <p:ext uri="{BB962C8B-B14F-4D97-AF65-F5344CB8AC3E}">
        <p14:creationId xmlns:p14="http://schemas.microsoft.com/office/powerpoint/2010/main" val="340852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3605" y="2545492"/>
            <a:ext cx="8824791" cy="1767017"/>
          </a:xfrm>
        </p:spPr>
        <p:txBody>
          <a:bodyPr anchor="t">
            <a:noAutofit/>
          </a:bodyPr>
          <a:lstStyle/>
          <a:p>
            <a:r>
              <a:rPr lang="en-US" sz="4000" dirty="0"/>
              <a:t>Perceptual and cognitive systems are “designed” by natural selection to address recurring, fundamental challenges</a:t>
            </a:r>
            <a:br>
              <a:rPr lang="en-US" sz="4000" dirty="0"/>
            </a:br>
            <a:endParaRPr lang="en-US" sz="4000" dirty="0"/>
          </a:p>
        </p:txBody>
      </p:sp>
      <p:sp>
        <p:nvSpPr>
          <p:cNvPr id="4" name="Rectangle 3"/>
          <p:cNvSpPr/>
          <p:nvPr/>
        </p:nvSpPr>
        <p:spPr>
          <a:xfrm>
            <a:off x="1683605" y="4312509"/>
            <a:ext cx="7729728" cy="646331"/>
          </a:xfrm>
          <a:prstGeom prst="rect">
            <a:avLst/>
          </a:prstGeom>
        </p:spPr>
        <p:txBody>
          <a:bodyPr wrap="square">
            <a:spAutoFit/>
          </a:bodyPr>
          <a:lstStyle/>
          <a:p>
            <a:r>
              <a:rPr lang="en-US" dirty="0">
                <a:solidFill>
                  <a:schemeClr val="accent1"/>
                </a:solidFill>
              </a:rPr>
              <a:t>Gibson,1979; </a:t>
            </a:r>
            <a:r>
              <a:rPr lang="en-US" dirty="0" err="1">
                <a:solidFill>
                  <a:schemeClr val="accent1"/>
                </a:solidFill>
              </a:rPr>
              <a:t>Mcarthur</a:t>
            </a:r>
            <a:r>
              <a:rPr lang="en-US" dirty="0">
                <a:solidFill>
                  <a:schemeClr val="accent1"/>
                </a:solidFill>
              </a:rPr>
              <a:t> &amp; Baron,1983; </a:t>
            </a:r>
            <a:r>
              <a:rPr lang="en-US" dirty="0" err="1">
                <a:solidFill>
                  <a:schemeClr val="accent1"/>
                </a:solidFill>
              </a:rPr>
              <a:t>Neuberg</a:t>
            </a:r>
            <a:r>
              <a:rPr lang="en-US" dirty="0">
                <a:solidFill>
                  <a:schemeClr val="accent1"/>
                </a:solidFill>
              </a:rPr>
              <a:t> &amp; Schaller, 2014</a:t>
            </a:r>
            <a:br>
              <a:rPr lang="en-US" dirty="0">
                <a:solidFill>
                  <a:schemeClr val="accent1"/>
                </a:solidFill>
              </a:rPr>
            </a:br>
            <a:endParaRPr lang="en-US" dirty="0">
              <a:solidFill>
                <a:schemeClr val="accent1"/>
              </a:solidFill>
            </a:endParaRPr>
          </a:p>
        </p:txBody>
      </p:sp>
    </p:spTree>
    <p:extLst>
      <p:ext uri="{BB962C8B-B14F-4D97-AF65-F5344CB8AC3E}">
        <p14:creationId xmlns:p14="http://schemas.microsoft.com/office/powerpoint/2010/main" val="164081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5300" y="3028869"/>
            <a:ext cx="3657600" cy="2677363"/>
          </a:xfrm>
          <a:prstGeom prst="rect">
            <a:avLst/>
          </a:prstGeom>
        </p:spPr>
      </p:pic>
      <p:sp>
        <p:nvSpPr>
          <p:cNvPr id="6" name="TextBox 5"/>
          <p:cNvSpPr txBox="1"/>
          <p:nvPr/>
        </p:nvSpPr>
        <p:spPr>
          <a:xfrm>
            <a:off x="420130" y="193281"/>
            <a:ext cx="3885168" cy="1323439"/>
          </a:xfrm>
          <a:prstGeom prst="rect">
            <a:avLst/>
          </a:prstGeom>
          <a:noFill/>
        </p:spPr>
        <p:txBody>
          <a:bodyPr wrap="square" rtlCol="0">
            <a:spAutoFit/>
          </a:bodyPr>
          <a:lstStyle/>
          <a:p>
            <a:r>
              <a:rPr lang="en-US" sz="4000" dirty="0">
                <a:solidFill>
                  <a:schemeClr val="tx1">
                    <a:lumMod val="85000"/>
                    <a:lumOff val="15000"/>
                  </a:schemeClr>
                </a:solidFill>
              </a:rPr>
              <a:t>DISFIGURED OR HARMLESS</a:t>
            </a:r>
          </a:p>
        </p:txBody>
      </p:sp>
      <p:sp>
        <p:nvSpPr>
          <p:cNvPr id="8" name="TextBox 7"/>
          <p:cNvSpPr txBox="1"/>
          <p:nvPr/>
        </p:nvSpPr>
        <p:spPr>
          <a:xfrm>
            <a:off x="7962898" y="193281"/>
            <a:ext cx="3022259" cy="1323439"/>
          </a:xfrm>
          <a:prstGeom prst="rect">
            <a:avLst/>
          </a:prstGeom>
          <a:noFill/>
        </p:spPr>
        <p:txBody>
          <a:bodyPr wrap="square" rtlCol="0">
            <a:spAutoFit/>
          </a:bodyPr>
          <a:lstStyle/>
          <a:p>
            <a:r>
              <a:rPr lang="en-US" sz="4000" dirty="0">
                <a:solidFill>
                  <a:schemeClr val="tx1">
                    <a:lumMod val="85000"/>
                    <a:lumOff val="15000"/>
                  </a:schemeClr>
                </a:solidFill>
              </a:rPr>
              <a:t>OBESE OR INFECTIOUS</a:t>
            </a:r>
          </a:p>
        </p:txBody>
      </p:sp>
    </p:spTree>
    <p:extLst>
      <p:ext uri="{BB962C8B-B14F-4D97-AF65-F5344CB8AC3E}">
        <p14:creationId xmlns:p14="http://schemas.microsoft.com/office/powerpoint/2010/main" val="4256563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ultiply 6"/>
          <p:cNvSpPr/>
          <p:nvPr/>
        </p:nvSpPr>
        <p:spPr>
          <a:xfrm>
            <a:off x="5705927" y="5706232"/>
            <a:ext cx="856343" cy="914400"/>
          </a:xfrm>
          <a:prstGeom prst="mathMultiply">
            <a:avLst/>
          </a:prstGeom>
          <a:solidFill>
            <a:srgbClr val="FF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520789" y="3075057"/>
            <a:ext cx="1226618" cy="707886"/>
          </a:xfrm>
          <a:prstGeom prst="rect">
            <a:avLst/>
          </a:prstGeom>
        </p:spPr>
        <p:txBody>
          <a:bodyPr wrap="none">
            <a:spAutoFit/>
          </a:bodyPr>
          <a:lstStyle/>
          <a:p>
            <a:r>
              <a:rPr lang="en-US" sz="4000">
                <a:solidFill>
                  <a:schemeClr val="tx1">
                    <a:lumMod val="85000"/>
                    <a:lumOff val="15000"/>
                  </a:schemeClr>
                </a:solidFill>
              </a:rPr>
              <a:t>SOD</a:t>
            </a:r>
            <a:endParaRPr lang="en-US" sz="4000" dirty="0">
              <a:solidFill>
                <a:schemeClr val="tx1">
                  <a:lumMod val="85000"/>
                  <a:lumOff val="15000"/>
                </a:schemeClr>
              </a:solidFill>
            </a:endParaRPr>
          </a:p>
        </p:txBody>
      </p:sp>
      <p:sp>
        <p:nvSpPr>
          <p:cNvPr id="6" name="TextBox 5"/>
          <p:cNvSpPr txBox="1"/>
          <p:nvPr/>
        </p:nvSpPr>
        <p:spPr>
          <a:xfrm>
            <a:off x="420130" y="193281"/>
            <a:ext cx="3885168" cy="1323439"/>
          </a:xfrm>
          <a:prstGeom prst="rect">
            <a:avLst/>
          </a:prstGeom>
          <a:noFill/>
        </p:spPr>
        <p:txBody>
          <a:bodyPr wrap="square" rtlCol="0">
            <a:spAutoFit/>
          </a:bodyPr>
          <a:lstStyle/>
          <a:p>
            <a:r>
              <a:rPr lang="en-US" sz="4000" dirty="0">
                <a:solidFill>
                  <a:schemeClr val="tx1">
                    <a:lumMod val="85000"/>
                    <a:lumOff val="15000"/>
                  </a:schemeClr>
                </a:solidFill>
              </a:rPr>
              <a:t>DISFIGURED OR HARMLESS</a:t>
            </a:r>
          </a:p>
        </p:txBody>
      </p:sp>
      <p:sp>
        <p:nvSpPr>
          <p:cNvPr id="8" name="TextBox 7"/>
          <p:cNvSpPr txBox="1"/>
          <p:nvPr/>
        </p:nvSpPr>
        <p:spPr>
          <a:xfrm>
            <a:off x="7962898" y="193281"/>
            <a:ext cx="3022259" cy="1323439"/>
          </a:xfrm>
          <a:prstGeom prst="rect">
            <a:avLst/>
          </a:prstGeom>
          <a:noFill/>
        </p:spPr>
        <p:txBody>
          <a:bodyPr wrap="square" rtlCol="0">
            <a:spAutoFit/>
          </a:bodyPr>
          <a:lstStyle/>
          <a:p>
            <a:r>
              <a:rPr lang="en-US" sz="4000" dirty="0">
                <a:solidFill>
                  <a:schemeClr val="tx1">
                    <a:lumMod val="85000"/>
                    <a:lumOff val="15000"/>
                  </a:schemeClr>
                </a:solidFill>
              </a:rPr>
              <a:t>OBESE OR INFECTIOUS</a:t>
            </a:r>
          </a:p>
        </p:txBody>
      </p:sp>
    </p:spTree>
    <p:extLst>
      <p:ext uri="{BB962C8B-B14F-4D97-AF65-F5344CB8AC3E}">
        <p14:creationId xmlns:p14="http://schemas.microsoft.com/office/powerpoint/2010/main" val="1042656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Box 89"/>
          <p:cNvSpPr txBox="1"/>
          <p:nvPr/>
        </p:nvSpPr>
        <p:spPr>
          <a:xfrm>
            <a:off x="74375" y="6505688"/>
            <a:ext cx="6097375" cy="307777"/>
          </a:xfrm>
          <a:prstGeom prst="rect">
            <a:avLst/>
          </a:prstGeom>
          <a:noFill/>
        </p:spPr>
        <p:txBody>
          <a:bodyPr wrap="none" rtlCol="0">
            <a:spAutoFit/>
          </a:bodyPr>
          <a:lstStyle/>
          <a:p>
            <a:r>
              <a:rPr lang="en-US" sz="1400" dirty="0"/>
              <a:t>* Reaction time is standardized by block </a:t>
            </a:r>
            <a:r>
              <a:rPr lang="en-US" sz="1400" dirty="0" err="1">
                <a:solidFill>
                  <a:schemeClr val="accent1"/>
                </a:solidFill>
              </a:rPr>
              <a:t>Wolsiefer</a:t>
            </a:r>
            <a:r>
              <a:rPr lang="en-US" sz="1400" dirty="0">
                <a:solidFill>
                  <a:schemeClr val="accent1"/>
                </a:solidFill>
              </a:rPr>
              <a:t>, Westfall, &amp; Judd, 2016</a:t>
            </a:r>
          </a:p>
        </p:txBody>
      </p:sp>
      <p:sp>
        <p:nvSpPr>
          <p:cNvPr id="91" name="TextBox 90"/>
          <p:cNvSpPr txBox="1"/>
          <p:nvPr/>
        </p:nvSpPr>
        <p:spPr>
          <a:xfrm>
            <a:off x="7804902" y="6506780"/>
            <a:ext cx="3613490" cy="307777"/>
          </a:xfrm>
          <a:prstGeom prst="rect">
            <a:avLst/>
          </a:prstGeom>
          <a:noFill/>
        </p:spPr>
        <p:txBody>
          <a:bodyPr wrap="none" rtlCol="0">
            <a:spAutoFit/>
          </a:bodyPr>
          <a:lstStyle/>
          <a:p>
            <a:r>
              <a:rPr lang="en-US" sz="1400" dirty="0"/>
              <a:t>Error bars reflect 95% confidence intervals</a:t>
            </a:r>
            <a:endParaRPr lang="en-US" sz="1400" dirty="0">
              <a:solidFill>
                <a:srgbClr val="C00000"/>
              </a:solidFill>
            </a:endParaRPr>
          </a:p>
        </p:txBody>
      </p:sp>
      <p:sp>
        <p:nvSpPr>
          <p:cNvPr id="92" name="TextBox 91"/>
          <p:cNvSpPr txBox="1"/>
          <p:nvPr/>
        </p:nvSpPr>
        <p:spPr>
          <a:xfrm>
            <a:off x="65525" y="71381"/>
            <a:ext cx="3671198" cy="369332"/>
          </a:xfrm>
          <a:prstGeom prst="rect">
            <a:avLst/>
          </a:prstGeom>
          <a:noFill/>
        </p:spPr>
        <p:txBody>
          <a:bodyPr wrap="none" rtlCol="0">
            <a:spAutoFit/>
          </a:bodyPr>
          <a:lstStyle/>
          <a:p>
            <a:r>
              <a:rPr lang="en-US" dirty="0"/>
              <a:t>Incongruent </a:t>
            </a:r>
            <a:r>
              <a:rPr lang="mr-IN" dirty="0"/>
              <a:t>–</a:t>
            </a:r>
            <a:r>
              <a:rPr lang="en-US" dirty="0"/>
              <a:t> congruent, </a:t>
            </a:r>
            <a:r>
              <a:rPr lang="en-US" i="1" dirty="0"/>
              <a:t>p</a:t>
            </a:r>
            <a:r>
              <a:rPr lang="en-US" dirty="0"/>
              <a:t> &lt; .001</a:t>
            </a:r>
          </a:p>
        </p:txBody>
      </p:sp>
      <p:sp>
        <p:nvSpPr>
          <p:cNvPr id="93" name="TextBox 92"/>
          <p:cNvSpPr txBox="1"/>
          <p:nvPr/>
        </p:nvSpPr>
        <p:spPr>
          <a:xfrm>
            <a:off x="67024" y="431078"/>
            <a:ext cx="3470822" cy="369332"/>
          </a:xfrm>
          <a:prstGeom prst="rect">
            <a:avLst/>
          </a:prstGeom>
          <a:noFill/>
        </p:spPr>
        <p:txBody>
          <a:bodyPr wrap="none" rtlCol="0">
            <a:spAutoFit/>
          </a:bodyPr>
          <a:lstStyle/>
          <a:p>
            <a:r>
              <a:rPr lang="en-US" dirty="0"/>
              <a:t>Congruent x face type, </a:t>
            </a:r>
            <a:r>
              <a:rPr lang="en-US" i="1" dirty="0"/>
              <a:t>p</a:t>
            </a:r>
            <a:r>
              <a:rPr lang="en-US" dirty="0"/>
              <a:t> &lt; .001</a:t>
            </a:r>
          </a:p>
        </p:txBody>
      </p:sp>
      <p:sp>
        <p:nvSpPr>
          <p:cNvPr id="98" name="pl6">
            <a:extLst>
              <a:ext uri="{FF2B5EF4-FFF2-40B4-BE49-F238E27FC236}">
                <a16:creationId xmlns:a16="http://schemas.microsoft.com/office/drawing/2014/main" id="{6ED5590F-E1E2-EF49-BA65-B7BF1DB96E57}"/>
              </a:ext>
            </a:extLst>
          </p:cNvPr>
          <p:cNvSpPr/>
          <p:nvPr/>
        </p:nvSpPr>
        <p:spPr>
          <a:xfrm>
            <a:off x="2773880" y="5597317"/>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99" name="pl7">
            <a:extLst>
              <a:ext uri="{FF2B5EF4-FFF2-40B4-BE49-F238E27FC236}">
                <a16:creationId xmlns:a16="http://schemas.microsoft.com/office/drawing/2014/main" id="{8891C040-A7F3-9B40-B6CB-F83B88F9B850}"/>
              </a:ext>
            </a:extLst>
          </p:cNvPr>
          <p:cNvSpPr/>
          <p:nvPr/>
        </p:nvSpPr>
        <p:spPr>
          <a:xfrm>
            <a:off x="2773880" y="4846791"/>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00" name="pl8">
            <a:extLst>
              <a:ext uri="{FF2B5EF4-FFF2-40B4-BE49-F238E27FC236}">
                <a16:creationId xmlns:a16="http://schemas.microsoft.com/office/drawing/2014/main" id="{63EAD0A1-55D0-7A4A-9BA1-4D50F3C02A89}"/>
              </a:ext>
            </a:extLst>
          </p:cNvPr>
          <p:cNvSpPr/>
          <p:nvPr/>
        </p:nvSpPr>
        <p:spPr>
          <a:xfrm>
            <a:off x="2773880" y="4096265"/>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01" name="pl9">
            <a:extLst>
              <a:ext uri="{FF2B5EF4-FFF2-40B4-BE49-F238E27FC236}">
                <a16:creationId xmlns:a16="http://schemas.microsoft.com/office/drawing/2014/main" id="{0815CC53-A7F8-3149-AAFE-4D13EC5E24BC}"/>
              </a:ext>
            </a:extLst>
          </p:cNvPr>
          <p:cNvSpPr/>
          <p:nvPr/>
        </p:nvSpPr>
        <p:spPr>
          <a:xfrm>
            <a:off x="2773880" y="3345738"/>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02" name="pl10">
            <a:extLst>
              <a:ext uri="{FF2B5EF4-FFF2-40B4-BE49-F238E27FC236}">
                <a16:creationId xmlns:a16="http://schemas.microsoft.com/office/drawing/2014/main" id="{D0EBA4E5-46F0-7041-A065-E74A74557012}"/>
              </a:ext>
            </a:extLst>
          </p:cNvPr>
          <p:cNvSpPr/>
          <p:nvPr/>
        </p:nvSpPr>
        <p:spPr>
          <a:xfrm>
            <a:off x="2773880" y="2595212"/>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03" name="pl11">
            <a:extLst>
              <a:ext uri="{FF2B5EF4-FFF2-40B4-BE49-F238E27FC236}">
                <a16:creationId xmlns:a16="http://schemas.microsoft.com/office/drawing/2014/main" id="{80790869-8BFD-344D-B2A7-F4C7F00E6880}"/>
              </a:ext>
            </a:extLst>
          </p:cNvPr>
          <p:cNvSpPr/>
          <p:nvPr/>
        </p:nvSpPr>
        <p:spPr>
          <a:xfrm>
            <a:off x="2773880" y="1844686"/>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04" name="pl12">
            <a:extLst>
              <a:ext uri="{FF2B5EF4-FFF2-40B4-BE49-F238E27FC236}">
                <a16:creationId xmlns:a16="http://schemas.microsoft.com/office/drawing/2014/main" id="{CBF167F4-1EAD-4A48-A081-C40488F18979}"/>
              </a:ext>
            </a:extLst>
          </p:cNvPr>
          <p:cNvSpPr/>
          <p:nvPr/>
        </p:nvSpPr>
        <p:spPr>
          <a:xfrm>
            <a:off x="2773880" y="5972580"/>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05" name="pl13">
            <a:extLst>
              <a:ext uri="{FF2B5EF4-FFF2-40B4-BE49-F238E27FC236}">
                <a16:creationId xmlns:a16="http://schemas.microsoft.com/office/drawing/2014/main" id="{5E4206A6-2A43-2348-949F-8C03E4F66AAC}"/>
              </a:ext>
            </a:extLst>
          </p:cNvPr>
          <p:cNvSpPr/>
          <p:nvPr/>
        </p:nvSpPr>
        <p:spPr>
          <a:xfrm>
            <a:off x="2773880" y="5222054"/>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06" name="pl14">
            <a:extLst>
              <a:ext uri="{FF2B5EF4-FFF2-40B4-BE49-F238E27FC236}">
                <a16:creationId xmlns:a16="http://schemas.microsoft.com/office/drawing/2014/main" id="{D2204977-2974-DE48-835F-4E7EA2F41458}"/>
              </a:ext>
            </a:extLst>
          </p:cNvPr>
          <p:cNvSpPr/>
          <p:nvPr/>
        </p:nvSpPr>
        <p:spPr>
          <a:xfrm>
            <a:off x="2773880" y="4471528"/>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07" name="pl15">
            <a:extLst>
              <a:ext uri="{FF2B5EF4-FFF2-40B4-BE49-F238E27FC236}">
                <a16:creationId xmlns:a16="http://schemas.microsoft.com/office/drawing/2014/main" id="{A59ED331-DB5B-914A-97DF-BE58857D4B9C}"/>
              </a:ext>
            </a:extLst>
          </p:cNvPr>
          <p:cNvSpPr/>
          <p:nvPr/>
        </p:nvSpPr>
        <p:spPr>
          <a:xfrm>
            <a:off x="2773880" y="3721001"/>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08" name="pl16">
            <a:extLst>
              <a:ext uri="{FF2B5EF4-FFF2-40B4-BE49-F238E27FC236}">
                <a16:creationId xmlns:a16="http://schemas.microsoft.com/office/drawing/2014/main" id="{2F80A56E-FB09-F14E-BAE9-B8ED4500CA23}"/>
              </a:ext>
            </a:extLst>
          </p:cNvPr>
          <p:cNvSpPr/>
          <p:nvPr/>
        </p:nvSpPr>
        <p:spPr>
          <a:xfrm>
            <a:off x="2773880" y="2970475"/>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09" name="pl17">
            <a:extLst>
              <a:ext uri="{FF2B5EF4-FFF2-40B4-BE49-F238E27FC236}">
                <a16:creationId xmlns:a16="http://schemas.microsoft.com/office/drawing/2014/main" id="{2EEA857B-A550-9944-867D-46499BF34AF0}"/>
              </a:ext>
            </a:extLst>
          </p:cNvPr>
          <p:cNvSpPr/>
          <p:nvPr/>
        </p:nvSpPr>
        <p:spPr>
          <a:xfrm>
            <a:off x="2773880" y="2219949"/>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10" name="pl18">
            <a:extLst>
              <a:ext uri="{FF2B5EF4-FFF2-40B4-BE49-F238E27FC236}">
                <a16:creationId xmlns:a16="http://schemas.microsoft.com/office/drawing/2014/main" id="{A8192ACC-DEE2-C249-8B85-BF05EEE7AACE}"/>
              </a:ext>
            </a:extLst>
          </p:cNvPr>
          <p:cNvSpPr/>
          <p:nvPr/>
        </p:nvSpPr>
        <p:spPr>
          <a:xfrm>
            <a:off x="2773880" y="1469423"/>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11" name="pl19">
            <a:extLst>
              <a:ext uri="{FF2B5EF4-FFF2-40B4-BE49-F238E27FC236}">
                <a16:creationId xmlns:a16="http://schemas.microsoft.com/office/drawing/2014/main" id="{AA925F33-BFD8-704B-BE9E-E7D896362CD8}"/>
              </a:ext>
            </a:extLst>
          </p:cNvPr>
          <p:cNvSpPr/>
          <p:nvPr/>
        </p:nvSpPr>
        <p:spPr>
          <a:xfrm>
            <a:off x="3769027" y="1244265"/>
            <a:ext cx="0" cy="4953473"/>
          </a:xfrm>
          <a:custGeom>
            <a:avLst/>
            <a:gdLst/>
            <a:ahLst/>
            <a:cxnLst/>
            <a:rect l="0" t="0" r="0" b="0"/>
            <a:pathLst>
              <a:path h="4953473">
                <a:moveTo>
                  <a:pt x="0" y="4953473"/>
                </a:moveTo>
                <a:lnTo>
                  <a:pt x="0" y="0"/>
                </a:lnTo>
                <a:lnTo>
                  <a:pt x="0" y="0"/>
                </a:lnTo>
              </a:path>
            </a:pathLst>
          </a:custGeom>
          <a:ln w="13550" cap="flat">
            <a:solidFill>
              <a:srgbClr val="EBEBEB">
                <a:alpha val="100000"/>
              </a:srgbClr>
            </a:solidFill>
            <a:prstDash val="solid"/>
            <a:round/>
          </a:ln>
        </p:spPr>
        <p:txBody>
          <a:bodyPr/>
          <a:lstStyle/>
          <a:p>
            <a:endParaRPr/>
          </a:p>
        </p:txBody>
      </p:sp>
      <p:sp>
        <p:nvSpPr>
          <p:cNvPr id="112" name="pl20">
            <a:extLst>
              <a:ext uri="{FF2B5EF4-FFF2-40B4-BE49-F238E27FC236}">
                <a16:creationId xmlns:a16="http://schemas.microsoft.com/office/drawing/2014/main" id="{AA1CF285-307A-004F-B110-BB65B273EB4F}"/>
              </a:ext>
            </a:extLst>
          </p:cNvPr>
          <p:cNvSpPr/>
          <p:nvPr/>
        </p:nvSpPr>
        <p:spPr>
          <a:xfrm>
            <a:off x="5427604" y="1244265"/>
            <a:ext cx="0" cy="4953473"/>
          </a:xfrm>
          <a:custGeom>
            <a:avLst/>
            <a:gdLst/>
            <a:ahLst/>
            <a:cxnLst/>
            <a:rect l="0" t="0" r="0" b="0"/>
            <a:pathLst>
              <a:path h="4953473">
                <a:moveTo>
                  <a:pt x="0" y="4953473"/>
                </a:moveTo>
                <a:lnTo>
                  <a:pt x="0" y="0"/>
                </a:lnTo>
                <a:lnTo>
                  <a:pt x="0" y="0"/>
                </a:lnTo>
              </a:path>
            </a:pathLst>
          </a:custGeom>
          <a:ln w="13550" cap="flat">
            <a:solidFill>
              <a:srgbClr val="EBEBEB">
                <a:alpha val="100000"/>
              </a:srgbClr>
            </a:solidFill>
            <a:prstDash val="solid"/>
            <a:round/>
          </a:ln>
        </p:spPr>
        <p:txBody>
          <a:bodyPr/>
          <a:lstStyle/>
          <a:p>
            <a:endParaRPr/>
          </a:p>
        </p:txBody>
      </p:sp>
      <p:sp>
        <p:nvSpPr>
          <p:cNvPr id="113" name="rc21">
            <a:extLst>
              <a:ext uri="{FF2B5EF4-FFF2-40B4-BE49-F238E27FC236}">
                <a16:creationId xmlns:a16="http://schemas.microsoft.com/office/drawing/2014/main" id="{D0B67B97-0D92-154B-A323-DAC06A1BB4AC}"/>
              </a:ext>
            </a:extLst>
          </p:cNvPr>
          <p:cNvSpPr/>
          <p:nvPr/>
        </p:nvSpPr>
        <p:spPr>
          <a:xfrm>
            <a:off x="3022667" y="2333109"/>
            <a:ext cx="1492719" cy="3639471"/>
          </a:xfrm>
          <a:prstGeom prst="rect">
            <a:avLst/>
          </a:prstGeom>
          <a:solidFill>
            <a:schemeClr val="accent3"/>
          </a:solidFill>
          <a:ln w="13550" cap="flat">
            <a:solidFill>
              <a:srgbClr val="FFFFFF">
                <a:alpha val="100000"/>
              </a:srgbClr>
            </a:solidFill>
            <a:prstDash val="solid"/>
            <a:round/>
          </a:ln>
        </p:spPr>
        <p:txBody>
          <a:bodyPr/>
          <a:lstStyle/>
          <a:p>
            <a:endParaRPr/>
          </a:p>
        </p:txBody>
      </p:sp>
      <p:sp>
        <p:nvSpPr>
          <p:cNvPr id="114" name="rc22">
            <a:extLst>
              <a:ext uri="{FF2B5EF4-FFF2-40B4-BE49-F238E27FC236}">
                <a16:creationId xmlns:a16="http://schemas.microsoft.com/office/drawing/2014/main" id="{A94A7A3B-1771-414A-9EBB-691C296CA623}"/>
              </a:ext>
            </a:extLst>
          </p:cNvPr>
          <p:cNvSpPr/>
          <p:nvPr/>
        </p:nvSpPr>
        <p:spPr>
          <a:xfrm>
            <a:off x="4681244" y="2877283"/>
            <a:ext cx="1492719" cy="3095297"/>
          </a:xfrm>
          <a:prstGeom prst="rect">
            <a:avLst/>
          </a:prstGeom>
          <a:solidFill>
            <a:schemeClr val="accent1"/>
          </a:solidFill>
          <a:ln w="13550" cap="flat">
            <a:solidFill>
              <a:srgbClr val="FFFFFF">
                <a:alpha val="100000"/>
              </a:srgbClr>
            </a:solidFill>
            <a:prstDash val="solid"/>
            <a:round/>
          </a:ln>
        </p:spPr>
        <p:txBody>
          <a:bodyPr/>
          <a:lstStyle/>
          <a:p>
            <a:endParaRPr/>
          </a:p>
        </p:txBody>
      </p:sp>
      <p:sp>
        <p:nvSpPr>
          <p:cNvPr id="115" name="pl23">
            <a:extLst>
              <a:ext uri="{FF2B5EF4-FFF2-40B4-BE49-F238E27FC236}">
                <a16:creationId xmlns:a16="http://schemas.microsoft.com/office/drawing/2014/main" id="{783D7BB5-748D-0E4C-A119-B6C281080772}"/>
              </a:ext>
            </a:extLst>
          </p:cNvPr>
          <p:cNvSpPr/>
          <p:nvPr/>
        </p:nvSpPr>
        <p:spPr>
          <a:xfrm>
            <a:off x="3686098" y="2211575"/>
            <a:ext cx="165857" cy="0"/>
          </a:xfrm>
          <a:custGeom>
            <a:avLst/>
            <a:gdLst/>
            <a:ahLst/>
            <a:cxnLst/>
            <a:rect l="0" t="0" r="0" b="0"/>
            <a:pathLst>
              <a:path w="165857">
                <a:moveTo>
                  <a:pt x="0" y="0"/>
                </a:moveTo>
                <a:lnTo>
                  <a:pt x="165857" y="0"/>
                </a:lnTo>
              </a:path>
            </a:pathLst>
          </a:custGeom>
          <a:ln w="13550" cap="flat">
            <a:solidFill>
              <a:srgbClr val="FFFFFF">
                <a:alpha val="100000"/>
              </a:srgbClr>
            </a:solidFill>
            <a:prstDash val="solid"/>
            <a:round/>
          </a:ln>
        </p:spPr>
        <p:txBody>
          <a:bodyPr/>
          <a:lstStyle/>
          <a:p>
            <a:endParaRPr/>
          </a:p>
        </p:txBody>
      </p:sp>
      <p:sp>
        <p:nvSpPr>
          <p:cNvPr id="116" name="pl24">
            <a:extLst>
              <a:ext uri="{FF2B5EF4-FFF2-40B4-BE49-F238E27FC236}">
                <a16:creationId xmlns:a16="http://schemas.microsoft.com/office/drawing/2014/main" id="{C4C038B4-CE4C-D54E-91F7-CC3CC9C090FC}"/>
              </a:ext>
            </a:extLst>
          </p:cNvPr>
          <p:cNvSpPr/>
          <p:nvPr/>
        </p:nvSpPr>
        <p:spPr>
          <a:xfrm>
            <a:off x="3769027" y="2211575"/>
            <a:ext cx="0" cy="243067"/>
          </a:xfrm>
          <a:custGeom>
            <a:avLst/>
            <a:gdLst/>
            <a:ahLst/>
            <a:cxnLst/>
            <a:rect l="0" t="0" r="0" b="0"/>
            <a:pathLst>
              <a:path h="243067">
                <a:moveTo>
                  <a:pt x="0" y="0"/>
                </a:moveTo>
                <a:lnTo>
                  <a:pt x="0" y="243067"/>
                </a:lnTo>
              </a:path>
            </a:pathLst>
          </a:custGeom>
          <a:ln w="13550" cap="flat">
            <a:solidFill>
              <a:srgbClr val="FFFFFF">
                <a:alpha val="100000"/>
              </a:srgbClr>
            </a:solidFill>
            <a:prstDash val="solid"/>
            <a:round/>
          </a:ln>
        </p:spPr>
        <p:txBody>
          <a:bodyPr/>
          <a:lstStyle/>
          <a:p>
            <a:endParaRPr/>
          </a:p>
        </p:txBody>
      </p:sp>
      <p:sp>
        <p:nvSpPr>
          <p:cNvPr id="117" name="pl25">
            <a:extLst>
              <a:ext uri="{FF2B5EF4-FFF2-40B4-BE49-F238E27FC236}">
                <a16:creationId xmlns:a16="http://schemas.microsoft.com/office/drawing/2014/main" id="{C0E54C63-0440-FC43-87E0-08D13E433F5A}"/>
              </a:ext>
            </a:extLst>
          </p:cNvPr>
          <p:cNvSpPr/>
          <p:nvPr/>
        </p:nvSpPr>
        <p:spPr>
          <a:xfrm>
            <a:off x="3686098" y="2454643"/>
            <a:ext cx="165857" cy="0"/>
          </a:xfrm>
          <a:custGeom>
            <a:avLst/>
            <a:gdLst/>
            <a:ahLst/>
            <a:cxnLst/>
            <a:rect l="0" t="0" r="0" b="0"/>
            <a:pathLst>
              <a:path w="165857">
                <a:moveTo>
                  <a:pt x="0" y="0"/>
                </a:moveTo>
                <a:lnTo>
                  <a:pt x="165857" y="0"/>
                </a:lnTo>
              </a:path>
            </a:pathLst>
          </a:custGeom>
          <a:ln w="13550" cap="flat">
            <a:solidFill>
              <a:srgbClr val="FFFFFF">
                <a:alpha val="100000"/>
              </a:srgbClr>
            </a:solidFill>
            <a:prstDash val="solid"/>
            <a:round/>
          </a:ln>
        </p:spPr>
        <p:txBody>
          <a:bodyPr/>
          <a:lstStyle/>
          <a:p>
            <a:endParaRPr/>
          </a:p>
        </p:txBody>
      </p:sp>
      <p:sp>
        <p:nvSpPr>
          <p:cNvPr id="118" name="pl26">
            <a:extLst>
              <a:ext uri="{FF2B5EF4-FFF2-40B4-BE49-F238E27FC236}">
                <a16:creationId xmlns:a16="http://schemas.microsoft.com/office/drawing/2014/main" id="{8FDA4ABC-59CF-5649-B400-DF84026069CB}"/>
              </a:ext>
            </a:extLst>
          </p:cNvPr>
          <p:cNvSpPr/>
          <p:nvPr/>
        </p:nvSpPr>
        <p:spPr>
          <a:xfrm>
            <a:off x="5344675" y="2762777"/>
            <a:ext cx="165857" cy="0"/>
          </a:xfrm>
          <a:custGeom>
            <a:avLst/>
            <a:gdLst/>
            <a:ahLst/>
            <a:cxnLst/>
            <a:rect l="0" t="0" r="0" b="0"/>
            <a:pathLst>
              <a:path w="165857">
                <a:moveTo>
                  <a:pt x="0" y="0"/>
                </a:moveTo>
                <a:lnTo>
                  <a:pt x="165857" y="0"/>
                </a:lnTo>
              </a:path>
            </a:pathLst>
          </a:custGeom>
          <a:ln w="13550" cap="flat">
            <a:solidFill>
              <a:srgbClr val="FFFFFF">
                <a:alpha val="100000"/>
              </a:srgbClr>
            </a:solidFill>
            <a:prstDash val="solid"/>
            <a:round/>
          </a:ln>
        </p:spPr>
        <p:txBody>
          <a:bodyPr/>
          <a:lstStyle/>
          <a:p>
            <a:endParaRPr/>
          </a:p>
        </p:txBody>
      </p:sp>
      <p:sp>
        <p:nvSpPr>
          <p:cNvPr id="119" name="pl27">
            <a:extLst>
              <a:ext uri="{FF2B5EF4-FFF2-40B4-BE49-F238E27FC236}">
                <a16:creationId xmlns:a16="http://schemas.microsoft.com/office/drawing/2014/main" id="{B4AFEABA-B6B5-AE4E-9DE0-646B12E313ED}"/>
              </a:ext>
            </a:extLst>
          </p:cNvPr>
          <p:cNvSpPr/>
          <p:nvPr/>
        </p:nvSpPr>
        <p:spPr>
          <a:xfrm>
            <a:off x="5427604" y="2762777"/>
            <a:ext cx="0" cy="229011"/>
          </a:xfrm>
          <a:custGeom>
            <a:avLst/>
            <a:gdLst/>
            <a:ahLst/>
            <a:cxnLst/>
            <a:rect l="0" t="0" r="0" b="0"/>
            <a:pathLst>
              <a:path h="229011">
                <a:moveTo>
                  <a:pt x="0" y="0"/>
                </a:moveTo>
                <a:lnTo>
                  <a:pt x="0" y="229011"/>
                </a:lnTo>
              </a:path>
            </a:pathLst>
          </a:custGeom>
          <a:ln w="13550" cap="flat">
            <a:solidFill>
              <a:srgbClr val="FFFFFF">
                <a:alpha val="100000"/>
              </a:srgbClr>
            </a:solidFill>
            <a:prstDash val="solid"/>
            <a:round/>
          </a:ln>
        </p:spPr>
        <p:txBody>
          <a:bodyPr/>
          <a:lstStyle/>
          <a:p>
            <a:endParaRPr/>
          </a:p>
        </p:txBody>
      </p:sp>
      <p:sp>
        <p:nvSpPr>
          <p:cNvPr id="120" name="pl28">
            <a:extLst>
              <a:ext uri="{FF2B5EF4-FFF2-40B4-BE49-F238E27FC236}">
                <a16:creationId xmlns:a16="http://schemas.microsoft.com/office/drawing/2014/main" id="{8E526FB6-B182-DC45-8513-79299CF55837}"/>
              </a:ext>
            </a:extLst>
          </p:cNvPr>
          <p:cNvSpPr/>
          <p:nvPr/>
        </p:nvSpPr>
        <p:spPr>
          <a:xfrm>
            <a:off x="5344675" y="2991789"/>
            <a:ext cx="165857" cy="0"/>
          </a:xfrm>
          <a:custGeom>
            <a:avLst/>
            <a:gdLst/>
            <a:ahLst/>
            <a:cxnLst/>
            <a:rect l="0" t="0" r="0" b="0"/>
            <a:pathLst>
              <a:path w="165857">
                <a:moveTo>
                  <a:pt x="0" y="0"/>
                </a:moveTo>
                <a:lnTo>
                  <a:pt x="165857" y="0"/>
                </a:lnTo>
              </a:path>
            </a:pathLst>
          </a:custGeom>
          <a:ln w="13550" cap="flat">
            <a:solidFill>
              <a:srgbClr val="FFFFFF">
                <a:alpha val="100000"/>
              </a:srgbClr>
            </a:solidFill>
            <a:prstDash val="solid"/>
            <a:round/>
          </a:ln>
        </p:spPr>
        <p:txBody>
          <a:bodyPr/>
          <a:lstStyle/>
          <a:p>
            <a:endParaRPr/>
          </a:p>
        </p:txBody>
      </p:sp>
      <p:sp>
        <p:nvSpPr>
          <p:cNvPr id="121" name="rc29">
            <a:extLst>
              <a:ext uri="{FF2B5EF4-FFF2-40B4-BE49-F238E27FC236}">
                <a16:creationId xmlns:a16="http://schemas.microsoft.com/office/drawing/2014/main" id="{FDF8DF53-146E-BD47-BEB9-8925957951CB}"/>
              </a:ext>
            </a:extLst>
          </p:cNvPr>
          <p:cNvSpPr/>
          <p:nvPr/>
        </p:nvSpPr>
        <p:spPr>
          <a:xfrm>
            <a:off x="2773880" y="1244265"/>
            <a:ext cx="3648870" cy="4953473"/>
          </a:xfrm>
          <a:prstGeom prst="rect">
            <a:avLst/>
          </a:prstGeom>
          <a:ln w="13550" cap="rnd">
            <a:solidFill>
              <a:srgbClr val="333333">
                <a:alpha val="100000"/>
              </a:srgbClr>
            </a:solidFill>
            <a:prstDash val="solid"/>
            <a:round/>
          </a:ln>
        </p:spPr>
        <p:txBody>
          <a:bodyPr/>
          <a:lstStyle/>
          <a:p>
            <a:endParaRPr/>
          </a:p>
        </p:txBody>
      </p:sp>
      <p:sp>
        <p:nvSpPr>
          <p:cNvPr id="123" name="pl31">
            <a:extLst>
              <a:ext uri="{FF2B5EF4-FFF2-40B4-BE49-F238E27FC236}">
                <a16:creationId xmlns:a16="http://schemas.microsoft.com/office/drawing/2014/main" id="{5F2C6EA9-14F4-FF4F-9189-508D4FDF3B51}"/>
              </a:ext>
            </a:extLst>
          </p:cNvPr>
          <p:cNvSpPr/>
          <p:nvPr/>
        </p:nvSpPr>
        <p:spPr>
          <a:xfrm>
            <a:off x="6492340" y="5597317"/>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24" name="pl32">
            <a:extLst>
              <a:ext uri="{FF2B5EF4-FFF2-40B4-BE49-F238E27FC236}">
                <a16:creationId xmlns:a16="http://schemas.microsoft.com/office/drawing/2014/main" id="{DBC968F1-2023-3A4D-8126-8FBC9E5AA399}"/>
              </a:ext>
            </a:extLst>
          </p:cNvPr>
          <p:cNvSpPr/>
          <p:nvPr/>
        </p:nvSpPr>
        <p:spPr>
          <a:xfrm>
            <a:off x="6492340" y="4846791"/>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25" name="pl33">
            <a:extLst>
              <a:ext uri="{FF2B5EF4-FFF2-40B4-BE49-F238E27FC236}">
                <a16:creationId xmlns:a16="http://schemas.microsoft.com/office/drawing/2014/main" id="{E65CAD60-1769-8743-8365-F3DE40E4CE23}"/>
              </a:ext>
            </a:extLst>
          </p:cNvPr>
          <p:cNvSpPr/>
          <p:nvPr/>
        </p:nvSpPr>
        <p:spPr>
          <a:xfrm>
            <a:off x="6492340" y="4096265"/>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26" name="pl34">
            <a:extLst>
              <a:ext uri="{FF2B5EF4-FFF2-40B4-BE49-F238E27FC236}">
                <a16:creationId xmlns:a16="http://schemas.microsoft.com/office/drawing/2014/main" id="{82EDA74A-1000-DA41-A2B8-CAB15F1AB968}"/>
              </a:ext>
            </a:extLst>
          </p:cNvPr>
          <p:cNvSpPr/>
          <p:nvPr/>
        </p:nvSpPr>
        <p:spPr>
          <a:xfrm>
            <a:off x="6492340" y="3345738"/>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27" name="pl35">
            <a:extLst>
              <a:ext uri="{FF2B5EF4-FFF2-40B4-BE49-F238E27FC236}">
                <a16:creationId xmlns:a16="http://schemas.microsoft.com/office/drawing/2014/main" id="{6AE08954-5FF5-D640-AFE6-B87A1DE2DB66}"/>
              </a:ext>
            </a:extLst>
          </p:cNvPr>
          <p:cNvSpPr/>
          <p:nvPr/>
        </p:nvSpPr>
        <p:spPr>
          <a:xfrm>
            <a:off x="6492340" y="2595212"/>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28" name="pl36">
            <a:extLst>
              <a:ext uri="{FF2B5EF4-FFF2-40B4-BE49-F238E27FC236}">
                <a16:creationId xmlns:a16="http://schemas.microsoft.com/office/drawing/2014/main" id="{9421460B-80AF-8A4A-A7E0-8A7A86E6F1CF}"/>
              </a:ext>
            </a:extLst>
          </p:cNvPr>
          <p:cNvSpPr/>
          <p:nvPr/>
        </p:nvSpPr>
        <p:spPr>
          <a:xfrm>
            <a:off x="6492340" y="1844686"/>
            <a:ext cx="3648870" cy="0"/>
          </a:xfrm>
          <a:custGeom>
            <a:avLst/>
            <a:gdLst/>
            <a:ahLst/>
            <a:cxnLst/>
            <a:rect l="0" t="0" r="0" b="0"/>
            <a:pathLst>
              <a:path w="3648870">
                <a:moveTo>
                  <a:pt x="0" y="0"/>
                </a:moveTo>
                <a:lnTo>
                  <a:pt x="3648870" y="0"/>
                </a:lnTo>
                <a:lnTo>
                  <a:pt x="3648870" y="0"/>
                </a:lnTo>
              </a:path>
            </a:pathLst>
          </a:custGeom>
          <a:ln w="6775" cap="flat">
            <a:solidFill>
              <a:srgbClr val="EBEBEB">
                <a:alpha val="100000"/>
              </a:srgbClr>
            </a:solidFill>
            <a:prstDash val="solid"/>
            <a:round/>
          </a:ln>
        </p:spPr>
        <p:txBody>
          <a:bodyPr/>
          <a:lstStyle/>
          <a:p>
            <a:endParaRPr/>
          </a:p>
        </p:txBody>
      </p:sp>
      <p:sp>
        <p:nvSpPr>
          <p:cNvPr id="129" name="pl37">
            <a:extLst>
              <a:ext uri="{FF2B5EF4-FFF2-40B4-BE49-F238E27FC236}">
                <a16:creationId xmlns:a16="http://schemas.microsoft.com/office/drawing/2014/main" id="{10E5B182-B86D-6542-87C9-1B801D16883A}"/>
              </a:ext>
            </a:extLst>
          </p:cNvPr>
          <p:cNvSpPr/>
          <p:nvPr/>
        </p:nvSpPr>
        <p:spPr>
          <a:xfrm>
            <a:off x="6492340" y="5972580"/>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30" name="pl38">
            <a:extLst>
              <a:ext uri="{FF2B5EF4-FFF2-40B4-BE49-F238E27FC236}">
                <a16:creationId xmlns:a16="http://schemas.microsoft.com/office/drawing/2014/main" id="{9F5C23BE-F3C8-BB41-8ED4-6098525C755E}"/>
              </a:ext>
            </a:extLst>
          </p:cNvPr>
          <p:cNvSpPr/>
          <p:nvPr/>
        </p:nvSpPr>
        <p:spPr>
          <a:xfrm>
            <a:off x="6492340" y="5222054"/>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31" name="pl39">
            <a:extLst>
              <a:ext uri="{FF2B5EF4-FFF2-40B4-BE49-F238E27FC236}">
                <a16:creationId xmlns:a16="http://schemas.microsoft.com/office/drawing/2014/main" id="{DE3D33C6-A1B7-FB49-96B8-A74FCAF76D5B}"/>
              </a:ext>
            </a:extLst>
          </p:cNvPr>
          <p:cNvSpPr/>
          <p:nvPr/>
        </p:nvSpPr>
        <p:spPr>
          <a:xfrm>
            <a:off x="6492340" y="4471528"/>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32" name="pl40">
            <a:extLst>
              <a:ext uri="{FF2B5EF4-FFF2-40B4-BE49-F238E27FC236}">
                <a16:creationId xmlns:a16="http://schemas.microsoft.com/office/drawing/2014/main" id="{3C04EAD3-60B4-D34E-8716-A019C8F6A756}"/>
              </a:ext>
            </a:extLst>
          </p:cNvPr>
          <p:cNvSpPr/>
          <p:nvPr/>
        </p:nvSpPr>
        <p:spPr>
          <a:xfrm>
            <a:off x="6492340" y="3721001"/>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33" name="pl41">
            <a:extLst>
              <a:ext uri="{FF2B5EF4-FFF2-40B4-BE49-F238E27FC236}">
                <a16:creationId xmlns:a16="http://schemas.microsoft.com/office/drawing/2014/main" id="{2C59470D-75CD-5248-95A1-5262D16BE675}"/>
              </a:ext>
            </a:extLst>
          </p:cNvPr>
          <p:cNvSpPr/>
          <p:nvPr/>
        </p:nvSpPr>
        <p:spPr>
          <a:xfrm>
            <a:off x="6492340" y="2970475"/>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34" name="pl42">
            <a:extLst>
              <a:ext uri="{FF2B5EF4-FFF2-40B4-BE49-F238E27FC236}">
                <a16:creationId xmlns:a16="http://schemas.microsoft.com/office/drawing/2014/main" id="{6CD0C0BC-FAD2-4F49-87B9-6AC8763523B1}"/>
              </a:ext>
            </a:extLst>
          </p:cNvPr>
          <p:cNvSpPr/>
          <p:nvPr/>
        </p:nvSpPr>
        <p:spPr>
          <a:xfrm>
            <a:off x="6492340" y="2219949"/>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35" name="pl43">
            <a:extLst>
              <a:ext uri="{FF2B5EF4-FFF2-40B4-BE49-F238E27FC236}">
                <a16:creationId xmlns:a16="http://schemas.microsoft.com/office/drawing/2014/main" id="{E5D086C6-7070-6F40-AC48-147A05A29697}"/>
              </a:ext>
            </a:extLst>
          </p:cNvPr>
          <p:cNvSpPr/>
          <p:nvPr/>
        </p:nvSpPr>
        <p:spPr>
          <a:xfrm>
            <a:off x="6492340" y="1469423"/>
            <a:ext cx="3648870" cy="0"/>
          </a:xfrm>
          <a:custGeom>
            <a:avLst/>
            <a:gdLst/>
            <a:ahLst/>
            <a:cxnLst/>
            <a:rect l="0" t="0" r="0" b="0"/>
            <a:pathLst>
              <a:path w="3648870">
                <a:moveTo>
                  <a:pt x="0" y="0"/>
                </a:moveTo>
                <a:lnTo>
                  <a:pt x="3648870" y="0"/>
                </a:lnTo>
                <a:lnTo>
                  <a:pt x="3648870" y="0"/>
                </a:lnTo>
              </a:path>
            </a:pathLst>
          </a:custGeom>
          <a:ln w="13550" cap="flat">
            <a:solidFill>
              <a:srgbClr val="EBEBEB">
                <a:alpha val="100000"/>
              </a:srgbClr>
            </a:solidFill>
            <a:prstDash val="solid"/>
            <a:round/>
          </a:ln>
        </p:spPr>
        <p:txBody>
          <a:bodyPr/>
          <a:lstStyle/>
          <a:p>
            <a:endParaRPr/>
          </a:p>
        </p:txBody>
      </p:sp>
      <p:sp>
        <p:nvSpPr>
          <p:cNvPr id="136" name="pl44">
            <a:extLst>
              <a:ext uri="{FF2B5EF4-FFF2-40B4-BE49-F238E27FC236}">
                <a16:creationId xmlns:a16="http://schemas.microsoft.com/office/drawing/2014/main" id="{1F5EDABE-DF37-444B-B8DD-E6DD293381F8}"/>
              </a:ext>
            </a:extLst>
          </p:cNvPr>
          <p:cNvSpPr/>
          <p:nvPr/>
        </p:nvSpPr>
        <p:spPr>
          <a:xfrm>
            <a:off x="7487486" y="1244265"/>
            <a:ext cx="0" cy="4953473"/>
          </a:xfrm>
          <a:custGeom>
            <a:avLst/>
            <a:gdLst/>
            <a:ahLst/>
            <a:cxnLst/>
            <a:rect l="0" t="0" r="0" b="0"/>
            <a:pathLst>
              <a:path h="4953473">
                <a:moveTo>
                  <a:pt x="0" y="4953473"/>
                </a:moveTo>
                <a:lnTo>
                  <a:pt x="0" y="0"/>
                </a:lnTo>
                <a:lnTo>
                  <a:pt x="0" y="0"/>
                </a:lnTo>
              </a:path>
            </a:pathLst>
          </a:custGeom>
          <a:ln w="13550" cap="flat">
            <a:solidFill>
              <a:srgbClr val="EBEBEB">
                <a:alpha val="100000"/>
              </a:srgbClr>
            </a:solidFill>
            <a:prstDash val="solid"/>
            <a:round/>
          </a:ln>
        </p:spPr>
        <p:txBody>
          <a:bodyPr/>
          <a:lstStyle/>
          <a:p>
            <a:endParaRPr/>
          </a:p>
        </p:txBody>
      </p:sp>
      <p:sp>
        <p:nvSpPr>
          <p:cNvPr id="137" name="pl45">
            <a:extLst>
              <a:ext uri="{FF2B5EF4-FFF2-40B4-BE49-F238E27FC236}">
                <a16:creationId xmlns:a16="http://schemas.microsoft.com/office/drawing/2014/main" id="{7D1871FC-8210-E047-89D2-5C024BF05325}"/>
              </a:ext>
            </a:extLst>
          </p:cNvPr>
          <p:cNvSpPr/>
          <p:nvPr/>
        </p:nvSpPr>
        <p:spPr>
          <a:xfrm>
            <a:off x="9146064" y="1244265"/>
            <a:ext cx="0" cy="4953473"/>
          </a:xfrm>
          <a:custGeom>
            <a:avLst/>
            <a:gdLst/>
            <a:ahLst/>
            <a:cxnLst/>
            <a:rect l="0" t="0" r="0" b="0"/>
            <a:pathLst>
              <a:path h="4953473">
                <a:moveTo>
                  <a:pt x="0" y="4953473"/>
                </a:moveTo>
                <a:lnTo>
                  <a:pt x="0" y="0"/>
                </a:lnTo>
                <a:lnTo>
                  <a:pt x="0" y="0"/>
                </a:lnTo>
              </a:path>
            </a:pathLst>
          </a:custGeom>
          <a:ln w="13550" cap="flat">
            <a:solidFill>
              <a:srgbClr val="EBEBEB">
                <a:alpha val="100000"/>
              </a:srgbClr>
            </a:solidFill>
            <a:prstDash val="solid"/>
            <a:round/>
          </a:ln>
        </p:spPr>
        <p:txBody>
          <a:bodyPr/>
          <a:lstStyle/>
          <a:p>
            <a:endParaRPr/>
          </a:p>
        </p:txBody>
      </p:sp>
      <p:sp>
        <p:nvSpPr>
          <p:cNvPr id="138" name="rc46">
            <a:extLst>
              <a:ext uri="{FF2B5EF4-FFF2-40B4-BE49-F238E27FC236}">
                <a16:creationId xmlns:a16="http://schemas.microsoft.com/office/drawing/2014/main" id="{C6AD0D15-3C41-574F-B14C-73ABEE14E4AC}"/>
              </a:ext>
            </a:extLst>
          </p:cNvPr>
          <p:cNvSpPr/>
          <p:nvPr/>
        </p:nvSpPr>
        <p:spPr>
          <a:xfrm>
            <a:off x="6741126" y="2972292"/>
            <a:ext cx="1492719" cy="3000287"/>
          </a:xfrm>
          <a:prstGeom prst="rect">
            <a:avLst/>
          </a:prstGeom>
          <a:solidFill>
            <a:schemeClr val="accent3"/>
          </a:solidFill>
          <a:ln w="13550" cap="flat">
            <a:solidFill>
              <a:srgbClr val="FFFFFF">
                <a:alpha val="100000"/>
              </a:srgbClr>
            </a:solidFill>
            <a:prstDash val="solid"/>
            <a:round/>
          </a:ln>
        </p:spPr>
        <p:txBody>
          <a:bodyPr/>
          <a:lstStyle/>
          <a:p>
            <a:endParaRPr/>
          </a:p>
        </p:txBody>
      </p:sp>
      <p:sp>
        <p:nvSpPr>
          <p:cNvPr id="139" name="rc47">
            <a:extLst>
              <a:ext uri="{FF2B5EF4-FFF2-40B4-BE49-F238E27FC236}">
                <a16:creationId xmlns:a16="http://schemas.microsoft.com/office/drawing/2014/main" id="{0715299D-B911-A54F-A13D-55E765728F25}"/>
              </a:ext>
            </a:extLst>
          </p:cNvPr>
          <p:cNvSpPr/>
          <p:nvPr/>
        </p:nvSpPr>
        <p:spPr>
          <a:xfrm>
            <a:off x="8399704" y="2653358"/>
            <a:ext cx="1492719" cy="3319221"/>
          </a:xfrm>
          <a:prstGeom prst="rect">
            <a:avLst/>
          </a:prstGeom>
          <a:solidFill>
            <a:schemeClr val="accent1"/>
          </a:solidFill>
          <a:ln w="13550" cap="flat">
            <a:solidFill>
              <a:srgbClr val="FFFFFF">
                <a:alpha val="100000"/>
              </a:srgbClr>
            </a:solidFill>
            <a:prstDash val="solid"/>
            <a:round/>
          </a:ln>
        </p:spPr>
        <p:txBody>
          <a:bodyPr/>
          <a:lstStyle/>
          <a:p>
            <a:endParaRPr/>
          </a:p>
        </p:txBody>
      </p:sp>
      <p:sp>
        <p:nvSpPr>
          <p:cNvPr id="140" name="pl48">
            <a:extLst>
              <a:ext uri="{FF2B5EF4-FFF2-40B4-BE49-F238E27FC236}">
                <a16:creationId xmlns:a16="http://schemas.microsoft.com/office/drawing/2014/main" id="{06AD1D64-EE31-3140-9178-575B77802C7A}"/>
              </a:ext>
            </a:extLst>
          </p:cNvPr>
          <p:cNvSpPr/>
          <p:nvPr/>
        </p:nvSpPr>
        <p:spPr>
          <a:xfrm>
            <a:off x="7404557" y="2857807"/>
            <a:ext cx="165857" cy="0"/>
          </a:xfrm>
          <a:custGeom>
            <a:avLst/>
            <a:gdLst/>
            <a:ahLst/>
            <a:cxnLst/>
            <a:rect l="0" t="0" r="0" b="0"/>
            <a:pathLst>
              <a:path w="165857">
                <a:moveTo>
                  <a:pt x="0" y="0"/>
                </a:moveTo>
                <a:lnTo>
                  <a:pt x="165857" y="0"/>
                </a:lnTo>
              </a:path>
            </a:pathLst>
          </a:custGeom>
          <a:ln w="13550" cap="flat">
            <a:solidFill>
              <a:srgbClr val="FFFFFF">
                <a:alpha val="100000"/>
              </a:srgbClr>
            </a:solidFill>
            <a:prstDash val="solid"/>
            <a:round/>
          </a:ln>
        </p:spPr>
        <p:txBody>
          <a:bodyPr/>
          <a:lstStyle/>
          <a:p>
            <a:endParaRPr/>
          </a:p>
        </p:txBody>
      </p:sp>
      <p:sp>
        <p:nvSpPr>
          <p:cNvPr id="141" name="pl49">
            <a:extLst>
              <a:ext uri="{FF2B5EF4-FFF2-40B4-BE49-F238E27FC236}">
                <a16:creationId xmlns:a16="http://schemas.microsoft.com/office/drawing/2014/main" id="{A4748239-5DD6-D041-9FB9-F247A4D0049E}"/>
              </a:ext>
            </a:extLst>
          </p:cNvPr>
          <p:cNvSpPr/>
          <p:nvPr/>
        </p:nvSpPr>
        <p:spPr>
          <a:xfrm>
            <a:off x="7487486" y="2857807"/>
            <a:ext cx="0" cy="228971"/>
          </a:xfrm>
          <a:custGeom>
            <a:avLst/>
            <a:gdLst/>
            <a:ahLst/>
            <a:cxnLst/>
            <a:rect l="0" t="0" r="0" b="0"/>
            <a:pathLst>
              <a:path h="228971">
                <a:moveTo>
                  <a:pt x="0" y="0"/>
                </a:moveTo>
                <a:lnTo>
                  <a:pt x="0" y="228971"/>
                </a:lnTo>
              </a:path>
            </a:pathLst>
          </a:custGeom>
          <a:ln w="13550" cap="flat">
            <a:solidFill>
              <a:srgbClr val="FFFFFF">
                <a:alpha val="100000"/>
              </a:srgbClr>
            </a:solidFill>
            <a:prstDash val="solid"/>
            <a:round/>
          </a:ln>
        </p:spPr>
        <p:txBody>
          <a:bodyPr/>
          <a:lstStyle/>
          <a:p>
            <a:endParaRPr/>
          </a:p>
        </p:txBody>
      </p:sp>
      <p:sp>
        <p:nvSpPr>
          <p:cNvPr id="142" name="pl50">
            <a:extLst>
              <a:ext uri="{FF2B5EF4-FFF2-40B4-BE49-F238E27FC236}">
                <a16:creationId xmlns:a16="http://schemas.microsoft.com/office/drawing/2014/main" id="{4A02A4B4-745B-8142-B1FF-D52F59820587}"/>
              </a:ext>
            </a:extLst>
          </p:cNvPr>
          <p:cNvSpPr/>
          <p:nvPr/>
        </p:nvSpPr>
        <p:spPr>
          <a:xfrm>
            <a:off x="7404557" y="3086778"/>
            <a:ext cx="165857" cy="0"/>
          </a:xfrm>
          <a:custGeom>
            <a:avLst/>
            <a:gdLst/>
            <a:ahLst/>
            <a:cxnLst/>
            <a:rect l="0" t="0" r="0" b="0"/>
            <a:pathLst>
              <a:path w="165857">
                <a:moveTo>
                  <a:pt x="0" y="0"/>
                </a:moveTo>
                <a:lnTo>
                  <a:pt x="165857" y="0"/>
                </a:lnTo>
              </a:path>
            </a:pathLst>
          </a:custGeom>
          <a:ln w="13550" cap="flat">
            <a:solidFill>
              <a:srgbClr val="FFFFFF">
                <a:alpha val="100000"/>
              </a:srgbClr>
            </a:solidFill>
            <a:prstDash val="solid"/>
            <a:round/>
          </a:ln>
        </p:spPr>
        <p:txBody>
          <a:bodyPr/>
          <a:lstStyle/>
          <a:p>
            <a:endParaRPr/>
          </a:p>
        </p:txBody>
      </p:sp>
      <p:sp>
        <p:nvSpPr>
          <p:cNvPr id="143" name="pl51">
            <a:extLst>
              <a:ext uri="{FF2B5EF4-FFF2-40B4-BE49-F238E27FC236}">
                <a16:creationId xmlns:a16="http://schemas.microsoft.com/office/drawing/2014/main" id="{FFA22A2B-F97D-F34F-AC90-FCDE25D3AB1B}"/>
              </a:ext>
            </a:extLst>
          </p:cNvPr>
          <p:cNvSpPr/>
          <p:nvPr/>
        </p:nvSpPr>
        <p:spPr>
          <a:xfrm>
            <a:off x="9063135" y="2531751"/>
            <a:ext cx="165857" cy="0"/>
          </a:xfrm>
          <a:custGeom>
            <a:avLst/>
            <a:gdLst/>
            <a:ahLst/>
            <a:cxnLst/>
            <a:rect l="0" t="0" r="0" b="0"/>
            <a:pathLst>
              <a:path w="165857">
                <a:moveTo>
                  <a:pt x="0" y="0"/>
                </a:moveTo>
                <a:lnTo>
                  <a:pt x="165857" y="0"/>
                </a:lnTo>
              </a:path>
            </a:pathLst>
          </a:custGeom>
          <a:ln w="13550" cap="flat">
            <a:solidFill>
              <a:srgbClr val="FFFFFF">
                <a:alpha val="100000"/>
              </a:srgbClr>
            </a:solidFill>
            <a:prstDash val="solid"/>
            <a:round/>
          </a:ln>
        </p:spPr>
        <p:txBody>
          <a:bodyPr/>
          <a:lstStyle/>
          <a:p>
            <a:endParaRPr/>
          </a:p>
        </p:txBody>
      </p:sp>
      <p:sp>
        <p:nvSpPr>
          <p:cNvPr id="144" name="pl52">
            <a:extLst>
              <a:ext uri="{FF2B5EF4-FFF2-40B4-BE49-F238E27FC236}">
                <a16:creationId xmlns:a16="http://schemas.microsoft.com/office/drawing/2014/main" id="{7F533EAE-566E-3E4D-988D-03B3236F3A80}"/>
              </a:ext>
            </a:extLst>
          </p:cNvPr>
          <p:cNvSpPr/>
          <p:nvPr/>
        </p:nvSpPr>
        <p:spPr>
          <a:xfrm>
            <a:off x="9146064" y="2531751"/>
            <a:ext cx="0" cy="243215"/>
          </a:xfrm>
          <a:custGeom>
            <a:avLst/>
            <a:gdLst/>
            <a:ahLst/>
            <a:cxnLst/>
            <a:rect l="0" t="0" r="0" b="0"/>
            <a:pathLst>
              <a:path h="243215">
                <a:moveTo>
                  <a:pt x="0" y="0"/>
                </a:moveTo>
                <a:lnTo>
                  <a:pt x="0" y="243215"/>
                </a:lnTo>
              </a:path>
            </a:pathLst>
          </a:custGeom>
          <a:ln w="13550" cap="flat">
            <a:solidFill>
              <a:srgbClr val="FFFFFF">
                <a:alpha val="100000"/>
              </a:srgbClr>
            </a:solidFill>
            <a:prstDash val="solid"/>
            <a:round/>
          </a:ln>
        </p:spPr>
        <p:txBody>
          <a:bodyPr/>
          <a:lstStyle/>
          <a:p>
            <a:endParaRPr/>
          </a:p>
        </p:txBody>
      </p:sp>
      <p:sp>
        <p:nvSpPr>
          <p:cNvPr id="145" name="pl53">
            <a:extLst>
              <a:ext uri="{FF2B5EF4-FFF2-40B4-BE49-F238E27FC236}">
                <a16:creationId xmlns:a16="http://schemas.microsoft.com/office/drawing/2014/main" id="{8A8B83EB-A418-854F-8E02-F47EC6DAD543}"/>
              </a:ext>
            </a:extLst>
          </p:cNvPr>
          <p:cNvSpPr/>
          <p:nvPr/>
        </p:nvSpPr>
        <p:spPr>
          <a:xfrm>
            <a:off x="9063135" y="2774966"/>
            <a:ext cx="165857" cy="0"/>
          </a:xfrm>
          <a:custGeom>
            <a:avLst/>
            <a:gdLst/>
            <a:ahLst/>
            <a:cxnLst/>
            <a:rect l="0" t="0" r="0" b="0"/>
            <a:pathLst>
              <a:path w="165857">
                <a:moveTo>
                  <a:pt x="0" y="0"/>
                </a:moveTo>
                <a:lnTo>
                  <a:pt x="165857" y="0"/>
                </a:lnTo>
              </a:path>
            </a:pathLst>
          </a:custGeom>
          <a:ln w="13550" cap="flat">
            <a:solidFill>
              <a:srgbClr val="FFFFFF">
                <a:alpha val="100000"/>
              </a:srgbClr>
            </a:solidFill>
            <a:prstDash val="solid"/>
            <a:round/>
          </a:ln>
        </p:spPr>
        <p:txBody>
          <a:bodyPr/>
          <a:lstStyle/>
          <a:p>
            <a:endParaRPr/>
          </a:p>
        </p:txBody>
      </p:sp>
      <p:sp>
        <p:nvSpPr>
          <p:cNvPr id="146" name="rc54">
            <a:extLst>
              <a:ext uri="{FF2B5EF4-FFF2-40B4-BE49-F238E27FC236}">
                <a16:creationId xmlns:a16="http://schemas.microsoft.com/office/drawing/2014/main" id="{12158E4B-D5BA-FF41-AD28-CFCF48B346F9}"/>
              </a:ext>
            </a:extLst>
          </p:cNvPr>
          <p:cNvSpPr/>
          <p:nvPr/>
        </p:nvSpPr>
        <p:spPr>
          <a:xfrm>
            <a:off x="6492340" y="1244265"/>
            <a:ext cx="3648870" cy="4953473"/>
          </a:xfrm>
          <a:prstGeom prst="rect">
            <a:avLst/>
          </a:prstGeom>
          <a:ln w="13550" cap="rnd">
            <a:solidFill>
              <a:srgbClr val="333333">
                <a:alpha val="100000"/>
              </a:srgbClr>
            </a:solidFill>
            <a:prstDash val="solid"/>
            <a:round/>
          </a:ln>
        </p:spPr>
        <p:txBody>
          <a:bodyPr/>
          <a:lstStyle/>
          <a:p>
            <a:endParaRPr/>
          </a:p>
        </p:txBody>
      </p:sp>
      <p:sp>
        <p:nvSpPr>
          <p:cNvPr id="147" name="rc55">
            <a:extLst>
              <a:ext uri="{FF2B5EF4-FFF2-40B4-BE49-F238E27FC236}">
                <a16:creationId xmlns:a16="http://schemas.microsoft.com/office/drawing/2014/main" id="{94553CF0-3CFD-C34D-B963-C70A6F346BF9}"/>
              </a:ext>
            </a:extLst>
          </p:cNvPr>
          <p:cNvSpPr/>
          <p:nvPr/>
        </p:nvSpPr>
        <p:spPr>
          <a:xfrm>
            <a:off x="2773880" y="919945"/>
            <a:ext cx="3648870" cy="32432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48" name="tx56">
            <a:extLst>
              <a:ext uri="{FF2B5EF4-FFF2-40B4-BE49-F238E27FC236}">
                <a16:creationId xmlns:a16="http://schemas.microsoft.com/office/drawing/2014/main" id="{9FDFD6EC-83F5-2347-8AB0-6EB78F8C6E38}"/>
              </a:ext>
            </a:extLst>
          </p:cNvPr>
          <p:cNvSpPr/>
          <p:nvPr/>
        </p:nvSpPr>
        <p:spPr>
          <a:xfrm>
            <a:off x="3922822" y="925240"/>
            <a:ext cx="1350987"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Disfigured</a:t>
            </a:r>
          </a:p>
        </p:txBody>
      </p:sp>
      <p:sp>
        <p:nvSpPr>
          <p:cNvPr id="149" name="rc57">
            <a:extLst>
              <a:ext uri="{FF2B5EF4-FFF2-40B4-BE49-F238E27FC236}">
                <a16:creationId xmlns:a16="http://schemas.microsoft.com/office/drawing/2014/main" id="{570EDD62-28AB-3C44-8181-C04AC7A03795}"/>
              </a:ext>
            </a:extLst>
          </p:cNvPr>
          <p:cNvSpPr/>
          <p:nvPr/>
        </p:nvSpPr>
        <p:spPr>
          <a:xfrm>
            <a:off x="6492340" y="919945"/>
            <a:ext cx="3648870" cy="32432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50" name="tx58">
            <a:extLst>
              <a:ext uri="{FF2B5EF4-FFF2-40B4-BE49-F238E27FC236}">
                <a16:creationId xmlns:a16="http://schemas.microsoft.com/office/drawing/2014/main" id="{37A704F2-AD7D-1B44-9C30-824EB359F316}"/>
              </a:ext>
            </a:extLst>
          </p:cNvPr>
          <p:cNvSpPr/>
          <p:nvPr/>
        </p:nvSpPr>
        <p:spPr>
          <a:xfrm>
            <a:off x="7915869" y="978024"/>
            <a:ext cx="801811"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Obese</a:t>
            </a:r>
          </a:p>
        </p:txBody>
      </p:sp>
      <p:sp>
        <p:nvSpPr>
          <p:cNvPr id="151" name="pl59">
            <a:extLst>
              <a:ext uri="{FF2B5EF4-FFF2-40B4-BE49-F238E27FC236}">
                <a16:creationId xmlns:a16="http://schemas.microsoft.com/office/drawing/2014/main" id="{E07B3BCB-477E-984F-9B6D-DD0C231BF15B}"/>
              </a:ext>
            </a:extLst>
          </p:cNvPr>
          <p:cNvSpPr/>
          <p:nvPr/>
        </p:nvSpPr>
        <p:spPr>
          <a:xfrm>
            <a:off x="3769027"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52" name="pl60">
            <a:extLst>
              <a:ext uri="{FF2B5EF4-FFF2-40B4-BE49-F238E27FC236}">
                <a16:creationId xmlns:a16="http://schemas.microsoft.com/office/drawing/2014/main" id="{D6CAB149-7D7F-A94A-9904-630ED4E688DF}"/>
              </a:ext>
            </a:extLst>
          </p:cNvPr>
          <p:cNvSpPr/>
          <p:nvPr/>
        </p:nvSpPr>
        <p:spPr>
          <a:xfrm>
            <a:off x="5427604"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53" name="tx61">
            <a:extLst>
              <a:ext uri="{FF2B5EF4-FFF2-40B4-BE49-F238E27FC236}">
                <a16:creationId xmlns:a16="http://schemas.microsoft.com/office/drawing/2014/main" id="{308E4CA5-0154-244B-80E4-6F10641414C3}"/>
              </a:ext>
            </a:extLst>
          </p:cNvPr>
          <p:cNvSpPr/>
          <p:nvPr/>
        </p:nvSpPr>
        <p:spPr>
          <a:xfrm>
            <a:off x="3048885" y="6248859"/>
            <a:ext cx="1440284"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+Harmless</a:t>
            </a:r>
          </a:p>
        </p:txBody>
      </p:sp>
      <p:sp>
        <p:nvSpPr>
          <p:cNvPr id="154" name="tx62">
            <a:extLst>
              <a:ext uri="{FF2B5EF4-FFF2-40B4-BE49-F238E27FC236}">
                <a16:creationId xmlns:a16="http://schemas.microsoft.com/office/drawing/2014/main" id="{30127B12-46C5-9D43-B1CC-BD9F77053029}"/>
              </a:ext>
            </a:extLst>
          </p:cNvPr>
          <p:cNvSpPr/>
          <p:nvPr/>
        </p:nvSpPr>
        <p:spPr>
          <a:xfrm>
            <a:off x="4680859" y="6248859"/>
            <a:ext cx="1493490"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+Infectious</a:t>
            </a:r>
          </a:p>
        </p:txBody>
      </p:sp>
      <p:sp>
        <p:nvSpPr>
          <p:cNvPr id="155" name="pl63">
            <a:extLst>
              <a:ext uri="{FF2B5EF4-FFF2-40B4-BE49-F238E27FC236}">
                <a16:creationId xmlns:a16="http://schemas.microsoft.com/office/drawing/2014/main" id="{AC9DBA53-A3FD-6543-9D43-94F1496106A3}"/>
              </a:ext>
            </a:extLst>
          </p:cNvPr>
          <p:cNvSpPr/>
          <p:nvPr/>
        </p:nvSpPr>
        <p:spPr>
          <a:xfrm>
            <a:off x="7487486"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56" name="pl64">
            <a:extLst>
              <a:ext uri="{FF2B5EF4-FFF2-40B4-BE49-F238E27FC236}">
                <a16:creationId xmlns:a16="http://schemas.microsoft.com/office/drawing/2014/main" id="{B9D226E1-2451-144B-B8BF-415381EDFF33}"/>
              </a:ext>
            </a:extLst>
          </p:cNvPr>
          <p:cNvSpPr/>
          <p:nvPr/>
        </p:nvSpPr>
        <p:spPr>
          <a:xfrm>
            <a:off x="9146064"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57" name="tx65">
            <a:extLst>
              <a:ext uri="{FF2B5EF4-FFF2-40B4-BE49-F238E27FC236}">
                <a16:creationId xmlns:a16="http://schemas.microsoft.com/office/drawing/2014/main" id="{17D5513C-87A9-5B47-A0CB-779A08BE8CA0}"/>
              </a:ext>
            </a:extLst>
          </p:cNvPr>
          <p:cNvSpPr/>
          <p:nvPr/>
        </p:nvSpPr>
        <p:spPr>
          <a:xfrm>
            <a:off x="6767344" y="6248859"/>
            <a:ext cx="1440284"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+Harmless</a:t>
            </a:r>
          </a:p>
        </p:txBody>
      </p:sp>
      <p:sp>
        <p:nvSpPr>
          <p:cNvPr id="158" name="tx66">
            <a:extLst>
              <a:ext uri="{FF2B5EF4-FFF2-40B4-BE49-F238E27FC236}">
                <a16:creationId xmlns:a16="http://schemas.microsoft.com/office/drawing/2014/main" id="{1A1380C2-F213-9747-9CC3-77322A249D29}"/>
              </a:ext>
            </a:extLst>
          </p:cNvPr>
          <p:cNvSpPr/>
          <p:nvPr/>
        </p:nvSpPr>
        <p:spPr>
          <a:xfrm>
            <a:off x="8399319" y="6248859"/>
            <a:ext cx="1493490"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+Infectious</a:t>
            </a:r>
          </a:p>
        </p:txBody>
      </p:sp>
      <p:sp>
        <p:nvSpPr>
          <p:cNvPr id="159" name="tx67">
            <a:extLst>
              <a:ext uri="{FF2B5EF4-FFF2-40B4-BE49-F238E27FC236}">
                <a16:creationId xmlns:a16="http://schemas.microsoft.com/office/drawing/2014/main" id="{0F94C090-01EA-6046-8A71-54A45DF093A3}"/>
              </a:ext>
            </a:extLst>
          </p:cNvPr>
          <p:cNvSpPr/>
          <p:nvPr/>
        </p:nvSpPr>
        <p:spPr>
          <a:xfrm>
            <a:off x="2307306" y="5873064"/>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0.0</a:t>
            </a:r>
          </a:p>
        </p:txBody>
      </p:sp>
      <p:sp>
        <p:nvSpPr>
          <p:cNvPr id="160" name="tx68">
            <a:extLst>
              <a:ext uri="{FF2B5EF4-FFF2-40B4-BE49-F238E27FC236}">
                <a16:creationId xmlns:a16="http://schemas.microsoft.com/office/drawing/2014/main" id="{4C6971D6-93AB-0242-BC70-050E8DC6FB39}"/>
              </a:ext>
            </a:extLst>
          </p:cNvPr>
          <p:cNvSpPr/>
          <p:nvPr/>
        </p:nvSpPr>
        <p:spPr>
          <a:xfrm>
            <a:off x="2307306" y="5122538"/>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0.5</a:t>
            </a:r>
          </a:p>
        </p:txBody>
      </p:sp>
      <p:sp>
        <p:nvSpPr>
          <p:cNvPr id="161" name="tx69">
            <a:extLst>
              <a:ext uri="{FF2B5EF4-FFF2-40B4-BE49-F238E27FC236}">
                <a16:creationId xmlns:a16="http://schemas.microsoft.com/office/drawing/2014/main" id="{7AF48F2E-CC82-E742-B1EE-97A5D9DF7E28}"/>
              </a:ext>
            </a:extLst>
          </p:cNvPr>
          <p:cNvSpPr/>
          <p:nvPr/>
        </p:nvSpPr>
        <p:spPr>
          <a:xfrm>
            <a:off x="2307306" y="4372011"/>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1.0</a:t>
            </a:r>
          </a:p>
        </p:txBody>
      </p:sp>
      <p:sp>
        <p:nvSpPr>
          <p:cNvPr id="162" name="tx70">
            <a:extLst>
              <a:ext uri="{FF2B5EF4-FFF2-40B4-BE49-F238E27FC236}">
                <a16:creationId xmlns:a16="http://schemas.microsoft.com/office/drawing/2014/main" id="{B0F960A1-7977-2348-97E7-5FB657E16144}"/>
              </a:ext>
            </a:extLst>
          </p:cNvPr>
          <p:cNvSpPr/>
          <p:nvPr/>
        </p:nvSpPr>
        <p:spPr>
          <a:xfrm>
            <a:off x="2307306" y="3621485"/>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1.5</a:t>
            </a:r>
          </a:p>
        </p:txBody>
      </p:sp>
      <p:sp>
        <p:nvSpPr>
          <p:cNvPr id="163" name="tx71">
            <a:extLst>
              <a:ext uri="{FF2B5EF4-FFF2-40B4-BE49-F238E27FC236}">
                <a16:creationId xmlns:a16="http://schemas.microsoft.com/office/drawing/2014/main" id="{35539FDB-C154-1C4C-B6FF-CBE2A03D3E3D}"/>
              </a:ext>
            </a:extLst>
          </p:cNvPr>
          <p:cNvSpPr/>
          <p:nvPr/>
        </p:nvSpPr>
        <p:spPr>
          <a:xfrm>
            <a:off x="2307306" y="2870959"/>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2.0</a:t>
            </a:r>
          </a:p>
        </p:txBody>
      </p:sp>
      <p:sp>
        <p:nvSpPr>
          <p:cNvPr id="164" name="tx72">
            <a:extLst>
              <a:ext uri="{FF2B5EF4-FFF2-40B4-BE49-F238E27FC236}">
                <a16:creationId xmlns:a16="http://schemas.microsoft.com/office/drawing/2014/main" id="{9184C6F3-2DC4-894B-B8E1-51C24C7E4DA5}"/>
              </a:ext>
            </a:extLst>
          </p:cNvPr>
          <p:cNvSpPr/>
          <p:nvPr/>
        </p:nvSpPr>
        <p:spPr>
          <a:xfrm>
            <a:off x="2307306" y="2120433"/>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2.5</a:t>
            </a:r>
          </a:p>
        </p:txBody>
      </p:sp>
      <p:sp>
        <p:nvSpPr>
          <p:cNvPr id="165" name="tx73">
            <a:extLst>
              <a:ext uri="{FF2B5EF4-FFF2-40B4-BE49-F238E27FC236}">
                <a16:creationId xmlns:a16="http://schemas.microsoft.com/office/drawing/2014/main" id="{02AB9C02-79EF-784F-BECE-F883A920C2B6}"/>
              </a:ext>
            </a:extLst>
          </p:cNvPr>
          <p:cNvSpPr/>
          <p:nvPr/>
        </p:nvSpPr>
        <p:spPr>
          <a:xfrm>
            <a:off x="2307306" y="1369906"/>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3.0</a:t>
            </a:r>
          </a:p>
        </p:txBody>
      </p:sp>
      <p:sp>
        <p:nvSpPr>
          <p:cNvPr id="166" name="pl74">
            <a:extLst>
              <a:ext uri="{FF2B5EF4-FFF2-40B4-BE49-F238E27FC236}">
                <a16:creationId xmlns:a16="http://schemas.microsoft.com/office/drawing/2014/main" id="{236BC602-8AEF-0847-A58D-B1CBCCB088E6}"/>
              </a:ext>
            </a:extLst>
          </p:cNvPr>
          <p:cNvSpPr/>
          <p:nvPr/>
        </p:nvSpPr>
        <p:spPr>
          <a:xfrm>
            <a:off x="2739086" y="597258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67" name="pl75">
            <a:extLst>
              <a:ext uri="{FF2B5EF4-FFF2-40B4-BE49-F238E27FC236}">
                <a16:creationId xmlns:a16="http://schemas.microsoft.com/office/drawing/2014/main" id="{73354D9B-660E-EB4E-B350-0120CE394F21}"/>
              </a:ext>
            </a:extLst>
          </p:cNvPr>
          <p:cNvSpPr/>
          <p:nvPr/>
        </p:nvSpPr>
        <p:spPr>
          <a:xfrm>
            <a:off x="2739086" y="522205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68" name="pl76">
            <a:extLst>
              <a:ext uri="{FF2B5EF4-FFF2-40B4-BE49-F238E27FC236}">
                <a16:creationId xmlns:a16="http://schemas.microsoft.com/office/drawing/2014/main" id="{04D8CACA-4DA4-994F-91BB-93FA37CD7AC1}"/>
              </a:ext>
            </a:extLst>
          </p:cNvPr>
          <p:cNvSpPr/>
          <p:nvPr/>
        </p:nvSpPr>
        <p:spPr>
          <a:xfrm>
            <a:off x="2739086" y="447152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69" name="pl77">
            <a:extLst>
              <a:ext uri="{FF2B5EF4-FFF2-40B4-BE49-F238E27FC236}">
                <a16:creationId xmlns:a16="http://schemas.microsoft.com/office/drawing/2014/main" id="{5614FBFE-C7EC-F246-8AF5-24D7AD519746}"/>
              </a:ext>
            </a:extLst>
          </p:cNvPr>
          <p:cNvSpPr/>
          <p:nvPr/>
        </p:nvSpPr>
        <p:spPr>
          <a:xfrm>
            <a:off x="2739086" y="372100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0" name="pl78">
            <a:extLst>
              <a:ext uri="{FF2B5EF4-FFF2-40B4-BE49-F238E27FC236}">
                <a16:creationId xmlns:a16="http://schemas.microsoft.com/office/drawing/2014/main" id="{87154A55-9935-9B4B-8062-E130CFB453B4}"/>
              </a:ext>
            </a:extLst>
          </p:cNvPr>
          <p:cNvSpPr/>
          <p:nvPr/>
        </p:nvSpPr>
        <p:spPr>
          <a:xfrm>
            <a:off x="2739086" y="297047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1" name="pl79">
            <a:extLst>
              <a:ext uri="{FF2B5EF4-FFF2-40B4-BE49-F238E27FC236}">
                <a16:creationId xmlns:a16="http://schemas.microsoft.com/office/drawing/2014/main" id="{FC69A98A-B16D-894C-9D94-F3D4947491E9}"/>
              </a:ext>
            </a:extLst>
          </p:cNvPr>
          <p:cNvSpPr/>
          <p:nvPr/>
        </p:nvSpPr>
        <p:spPr>
          <a:xfrm>
            <a:off x="2739086" y="221994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2" name="pl80">
            <a:extLst>
              <a:ext uri="{FF2B5EF4-FFF2-40B4-BE49-F238E27FC236}">
                <a16:creationId xmlns:a16="http://schemas.microsoft.com/office/drawing/2014/main" id="{830A6386-A8CC-AE49-85E6-EEA91F8B2AFE}"/>
              </a:ext>
            </a:extLst>
          </p:cNvPr>
          <p:cNvSpPr/>
          <p:nvPr/>
        </p:nvSpPr>
        <p:spPr>
          <a:xfrm>
            <a:off x="2739086" y="146942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3" name="tx81">
            <a:extLst>
              <a:ext uri="{FF2B5EF4-FFF2-40B4-BE49-F238E27FC236}">
                <a16:creationId xmlns:a16="http://schemas.microsoft.com/office/drawing/2014/main" id="{A487888A-6746-CA45-B2C2-99C6502D08F7}"/>
              </a:ext>
            </a:extLst>
          </p:cNvPr>
          <p:cNvSpPr/>
          <p:nvPr/>
        </p:nvSpPr>
        <p:spPr>
          <a:xfrm rot="16200000">
            <a:off x="1147576" y="3624958"/>
            <a:ext cx="1984623"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Reaction Time*</a:t>
            </a:r>
          </a:p>
        </p:txBody>
      </p:sp>
      <p:sp>
        <p:nvSpPr>
          <p:cNvPr id="175" name="tx83">
            <a:extLst>
              <a:ext uri="{FF2B5EF4-FFF2-40B4-BE49-F238E27FC236}">
                <a16:creationId xmlns:a16="http://schemas.microsoft.com/office/drawing/2014/main" id="{EC4F1402-3A27-6A48-B19A-6756B4DBA912}"/>
              </a:ext>
            </a:extLst>
          </p:cNvPr>
          <p:cNvSpPr/>
          <p:nvPr/>
        </p:nvSpPr>
        <p:spPr>
          <a:xfrm>
            <a:off x="4000339" y="437352"/>
            <a:ext cx="1404565"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Word Type</a:t>
            </a:r>
          </a:p>
        </p:txBody>
      </p:sp>
      <p:sp>
        <p:nvSpPr>
          <p:cNvPr id="176" name="rc84">
            <a:extLst>
              <a:ext uri="{FF2B5EF4-FFF2-40B4-BE49-F238E27FC236}">
                <a16:creationId xmlns:a16="http://schemas.microsoft.com/office/drawing/2014/main" id="{1F4FDD65-21CC-FE46-83AF-B14413BECCC8}"/>
              </a:ext>
            </a:extLst>
          </p:cNvPr>
          <p:cNvSpPr/>
          <p:nvPr/>
        </p:nvSpPr>
        <p:spPr>
          <a:xfrm>
            <a:off x="5459769" y="484489"/>
            <a:ext cx="219455" cy="219456"/>
          </a:xfrm>
          <a:prstGeom prst="rect">
            <a:avLst/>
          </a:prstGeom>
          <a:solidFill>
            <a:srgbClr val="FFFFFF">
              <a:alpha val="100000"/>
            </a:srgbClr>
          </a:solidFill>
        </p:spPr>
        <p:txBody>
          <a:bodyPr/>
          <a:lstStyle/>
          <a:p>
            <a:endParaRPr/>
          </a:p>
        </p:txBody>
      </p:sp>
      <p:sp>
        <p:nvSpPr>
          <p:cNvPr id="177" name="rc85">
            <a:extLst>
              <a:ext uri="{FF2B5EF4-FFF2-40B4-BE49-F238E27FC236}">
                <a16:creationId xmlns:a16="http://schemas.microsoft.com/office/drawing/2014/main" id="{90A346B2-0744-5244-807C-AC62D87B315A}"/>
              </a:ext>
            </a:extLst>
          </p:cNvPr>
          <p:cNvSpPr/>
          <p:nvPr/>
        </p:nvSpPr>
        <p:spPr>
          <a:xfrm>
            <a:off x="5468769" y="493489"/>
            <a:ext cx="201456" cy="201456"/>
          </a:xfrm>
          <a:prstGeom prst="rect">
            <a:avLst/>
          </a:prstGeom>
          <a:solidFill>
            <a:schemeClr val="accent3"/>
          </a:solidFill>
          <a:ln w="13550" cap="rnd">
            <a:solidFill>
              <a:srgbClr val="FFFFFF">
                <a:alpha val="100000"/>
              </a:srgbClr>
            </a:solidFill>
            <a:prstDash val="solid"/>
            <a:miter/>
          </a:ln>
        </p:spPr>
        <p:txBody>
          <a:bodyPr/>
          <a:lstStyle/>
          <a:p>
            <a:endParaRPr/>
          </a:p>
        </p:txBody>
      </p:sp>
      <p:sp>
        <p:nvSpPr>
          <p:cNvPr id="178" name="rc86">
            <a:extLst>
              <a:ext uri="{FF2B5EF4-FFF2-40B4-BE49-F238E27FC236}">
                <a16:creationId xmlns:a16="http://schemas.microsoft.com/office/drawing/2014/main" id="{8AEF3FFD-725E-0A44-8FC4-3801F6FA977D}"/>
              </a:ext>
            </a:extLst>
          </p:cNvPr>
          <p:cNvSpPr/>
          <p:nvPr/>
        </p:nvSpPr>
        <p:spPr>
          <a:xfrm>
            <a:off x="7174373" y="484489"/>
            <a:ext cx="219455" cy="219456"/>
          </a:xfrm>
          <a:prstGeom prst="rect">
            <a:avLst/>
          </a:prstGeom>
          <a:solidFill>
            <a:srgbClr val="FFFFFF">
              <a:alpha val="100000"/>
            </a:srgbClr>
          </a:solidFill>
        </p:spPr>
        <p:txBody>
          <a:bodyPr/>
          <a:lstStyle/>
          <a:p>
            <a:endParaRPr/>
          </a:p>
        </p:txBody>
      </p:sp>
      <p:sp>
        <p:nvSpPr>
          <p:cNvPr id="179" name="rc87">
            <a:extLst>
              <a:ext uri="{FF2B5EF4-FFF2-40B4-BE49-F238E27FC236}">
                <a16:creationId xmlns:a16="http://schemas.microsoft.com/office/drawing/2014/main" id="{4B8CBD74-5024-C149-8516-EF13EC989BCF}"/>
              </a:ext>
            </a:extLst>
          </p:cNvPr>
          <p:cNvSpPr/>
          <p:nvPr/>
        </p:nvSpPr>
        <p:spPr>
          <a:xfrm>
            <a:off x="7183373" y="493489"/>
            <a:ext cx="201456" cy="201456"/>
          </a:xfrm>
          <a:prstGeom prst="rect">
            <a:avLst/>
          </a:prstGeom>
          <a:solidFill>
            <a:schemeClr val="accent1"/>
          </a:solidFill>
          <a:ln w="13550" cap="rnd">
            <a:solidFill>
              <a:srgbClr val="FFFFFF">
                <a:alpha val="100000"/>
              </a:srgbClr>
            </a:solidFill>
            <a:prstDash val="solid"/>
            <a:miter/>
          </a:ln>
        </p:spPr>
        <p:txBody>
          <a:bodyPr/>
          <a:lstStyle/>
          <a:p>
            <a:endParaRPr/>
          </a:p>
        </p:txBody>
      </p:sp>
      <p:sp>
        <p:nvSpPr>
          <p:cNvPr id="180" name="tx88">
            <a:extLst>
              <a:ext uri="{FF2B5EF4-FFF2-40B4-BE49-F238E27FC236}">
                <a16:creationId xmlns:a16="http://schemas.microsoft.com/office/drawing/2014/main" id="{98884AD0-EF83-2D46-A3A0-ADD23D18D6E3}"/>
              </a:ext>
            </a:extLst>
          </p:cNvPr>
          <p:cNvSpPr/>
          <p:nvPr/>
        </p:nvSpPr>
        <p:spPr>
          <a:xfrm>
            <a:off x="5706657" y="490136"/>
            <a:ext cx="1440284"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+Harmless</a:t>
            </a:r>
          </a:p>
        </p:txBody>
      </p:sp>
      <p:sp>
        <p:nvSpPr>
          <p:cNvPr id="181" name="tx89">
            <a:extLst>
              <a:ext uri="{FF2B5EF4-FFF2-40B4-BE49-F238E27FC236}">
                <a16:creationId xmlns:a16="http://schemas.microsoft.com/office/drawing/2014/main" id="{D642FFAE-1180-DD40-AA1E-2A7F0C79D14D}"/>
              </a:ext>
            </a:extLst>
          </p:cNvPr>
          <p:cNvSpPr/>
          <p:nvPr/>
        </p:nvSpPr>
        <p:spPr>
          <a:xfrm>
            <a:off x="7421261" y="490136"/>
            <a:ext cx="1493490"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+Infectious</a:t>
            </a:r>
          </a:p>
        </p:txBody>
      </p:sp>
    </p:spTree>
    <p:extLst>
      <p:ext uri="{BB962C8B-B14F-4D97-AF65-F5344CB8AC3E}">
        <p14:creationId xmlns:p14="http://schemas.microsoft.com/office/powerpoint/2010/main" val="93602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dissolve">
                                      <p:cBhvr>
                                        <p:cTn id="7" dur="500"/>
                                        <p:tgtEl>
                                          <p:spTgt spid="1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4"/>
                                        </p:tgtEl>
                                        <p:attrNameLst>
                                          <p:attrName>style.visibility</p:attrName>
                                        </p:attrNameLst>
                                      </p:cBhvr>
                                      <p:to>
                                        <p:strVal val="visible"/>
                                      </p:to>
                                    </p:set>
                                    <p:animEffect transition="in" filter="dissolve">
                                      <p:cBhvr>
                                        <p:cTn id="10" dur="500"/>
                                        <p:tgtEl>
                                          <p:spTgt spid="1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dissolve">
                                      <p:cBhvr>
                                        <p:cTn id="13" dur="500"/>
                                        <p:tgtEl>
                                          <p:spTgt spid="11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dissolve">
                                      <p:cBhvr>
                                        <p:cTn id="16" dur="500"/>
                                        <p:tgtEl>
                                          <p:spTgt spid="11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dissolve">
                                      <p:cBhvr>
                                        <p:cTn id="19" dur="500"/>
                                        <p:tgtEl>
                                          <p:spTgt spid="11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8"/>
                                        </p:tgtEl>
                                        <p:attrNameLst>
                                          <p:attrName>style.visibility</p:attrName>
                                        </p:attrNameLst>
                                      </p:cBhvr>
                                      <p:to>
                                        <p:strVal val="visible"/>
                                      </p:to>
                                    </p:set>
                                    <p:animEffect transition="in" filter="dissolve">
                                      <p:cBhvr>
                                        <p:cTn id="22" dur="500"/>
                                        <p:tgtEl>
                                          <p:spTgt spid="118"/>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19"/>
                                        </p:tgtEl>
                                        <p:attrNameLst>
                                          <p:attrName>style.visibility</p:attrName>
                                        </p:attrNameLst>
                                      </p:cBhvr>
                                      <p:to>
                                        <p:strVal val="visible"/>
                                      </p:to>
                                    </p:set>
                                    <p:animEffect transition="in" filter="dissolve">
                                      <p:cBhvr>
                                        <p:cTn id="25" dur="500"/>
                                        <p:tgtEl>
                                          <p:spTgt spid="119"/>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dissolve">
                                      <p:cBhvr>
                                        <p:cTn id="28" dur="500"/>
                                        <p:tgtEl>
                                          <p:spTgt spid="12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dissolve">
                                      <p:cBhvr>
                                        <p:cTn id="33" dur="500"/>
                                        <p:tgtEl>
                                          <p:spTgt spid="13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39"/>
                                        </p:tgtEl>
                                        <p:attrNameLst>
                                          <p:attrName>style.visibility</p:attrName>
                                        </p:attrNameLst>
                                      </p:cBhvr>
                                      <p:to>
                                        <p:strVal val="visible"/>
                                      </p:to>
                                    </p:set>
                                    <p:animEffect transition="in" filter="dissolve">
                                      <p:cBhvr>
                                        <p:cTn id="36" dur="500"/>
                                        <p:tgtEl>
                                          <p:spTgt spid="13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0"/>
                                        </p:tgtEl>
                                        <p:attrNameLst>
                                          <p:attrName>style.visibility</p:attrName>
                                        </p:attrNameLst>
                                      </p:cBhvr>
                                      <p:to>
                                        <p:strVal val="visible"/>
                                      </p:to>
                                    </p:set>
                                    <p:animEffect transition="in" filter="dissolve">
                                      <p:cBhvr>
                                        <p:cTn id="39" dur="500"/>
                                        <p:tgtEl>
                                          <p:spTgt spid="140"/>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41"/>
                                        </p:tgtEl>
                                        <p:attrNameLst>
                                          <p:attrName>style.visibility</p:attrName>
                                        </p:attrNameLst>
                                      </p:cBhvr>
                                      <p:to>
                                        <p:strVal val="visible"/>
                                      </p:to>
                                    </p:set>
                                    <p:animEffect transition="in" filter="dissolve">
                                      <p:cBhvr>
                                        <p:cTn id="42" dur="500"/>
                                        <p:tgtEl>
                                          <p:spTgt spid="141"/>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2"/>
                                        </p:tgtEl>
                                        <p:attrNameLst>
                                          <p:attrName>style.visibility</p:attrName>
                                        </p:attrNameLst>
                                      </p:cBhvr>
                                      <p:to>
                                        <p:strVal val="visible"/>
                                      </p:to>
                                    </p:set>
                                    <p:animEffect transition="in" filter="dissolve">
                                      <p:cBhvr>
                                        <p:cTn id="45" dur="500"/>
                                        <p:tgtEl>
                                          <p:spTgt spid="1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43"/>
                                        </p:tgtEl>
                                        <p:attrNameLst>
                                          <p:attrName>style.visibility</p:attrName>
                                        </p:attrNameLst>
                                      </p:cBhvr>
                                      <p:to>
                                        <p:strVal val="visible"/>
                                      </p:to>
                                    </p:set>
                                    <p:animEffect transition="in" filter="dissolve">
                                      <p:cBhvr>
                                        <p:cTn id="48" dur="500"/>
                                        <p:tgtEl>
                                          <p:spTgt spid="143"/>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44"/>
                                        </p:tgtEl>
                                        <p:attrNameLst>
                                          <p:attrName>style.visibility</p:attrName>
                                        </p:attrNameLst>
                                      </p:cBhvr>
                                      <p:to>
                                        <p:strVal val="visible"/>
                                      </p:to>
                                    </p:set>
                                    <p:animEffect transition="in" filter="dissolve">
                                      <p:cBhvr>
                                        <p:cTn id="51" dur="500"/>
                                        <p:tgtEl>
                                          <p:spTgt spid="14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45"/>
                                        </p:tgtEl>
                                        <p:attrNameLst>
                                          <p:attrName>style.visibility</p:attrName>
                                        </p:attrNameLst>
                                      </p:cBhvr>
                                      <p:to>
                                        <p:strVal val="visible"/>
                                      </p:to>
                                    </p:set>
                                    <p:animEffect transition="in" filter="dissolve">
                                      <p:cBhvr>
                                        <p:cTn id="54"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5" grpId="0" animBg="1"/>
      <p:bldP spid="116" grpId="0" animBg="1"/>
      <p:bldP spid="117" grpId="0" animBg="1"/>
      <p:bldP spid="118" grpId="0" animBg="1"/>
      <p:bldP spid="119" grpId="0" animBg="1"/>
      <p:bldP spid="120" grpId="0" animBg="1"/>
      <p:bldP spid="138" grpId="0" animBg="1"/>
      <p:bldP spid="139" grpId="0" animBg="1"/>
      <p:bldP spid="140" grpId="0" animBg="1"/>
      <p:bldP spid="141" grpId="0" animBg="1"/>
      <p:bldP spid="142" grpId="0" animBg="1"/>
      <p:bldP spid="143" grpId="0" animBg="1"/>
      <p:bldP spid="144" grpId="0" animBg="1"/>
      <p:bldP spid="14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Box 196"/>
          <p:cNvSpPr txBox="1"/>
          <p:nvPr/>
        </p:nvSpPr>
        <p:spPr>
          <a:xfrm>
            <a:off x="74375" y="6505688"/>
            <a:ext cx="6097375" cy="307777"/>
          </a:xfrm>
          <a:prstGeom prst="rect">
            <a:avLst/>
          </a:prstGeom>
          <a:noFill/>
        </p:spPr>
        <p:txBody>
          <a:bodyPr wrap="none" rtlCol="0">
            <a:spAutoFit/>
          </a:bodyPr>
          <a:lstStyle/>
          <a:p>
            <a:r>
              <a:rPr lang="en-US" sz="1400" dirty="0"/>
              <a:t>* Reaction time is standardized by block </a:t>
            </a:r>
            <a:r>
              <a:rPr lang="en-US" sz="1400" dirty="0" err="1">
                <a:solidFill>
                  <a:schemeClr val="accent1"/>
                </a:solidFill>
              </a:rPr>
              <a:t>Wolsiefer</a:t>
            </a:r>
            <a:r>
              <a:rPr lang="en-US" sz="1400" dirty="0">
                <a:solidFill>
                  <a:schemeClr val="accent1"/>
                </a:solidFill>
              </a:rPr>
              <a:t>, Westfall, &amp; Judd, 2016</a:t>
            </a:r>
          </a:p>
        </p:txBody>
      </p:sp>
      <p:sp>
        <p:nvSpPr>
          <p:cNvPr id="198" name="TextBox 197"/>
          <p:cNvSpPr txBox="1"/>
          <p:nvPr/>
        </p:nvSpPr>
        <p:spPr>
          <a:xfrm>
            <a:off x="7804902" y="6506780"/>
            <a:ext cx="3613490" cy="307777"/>
          </a:xfrm>
          <a:prstGeom prst="rect">
            <a:avLst/>
          </a:prstGeom>
          <a:noFill/>
        </p:spPr>
        <p:txBody>
          <a:bodyPr wrap="none" rtlCol="0">
            <a:spAutoFit/>
          </a:bodyPr>
          <a:lstStyle/>
          <a:p>
            <a:r>
              <a:rPr lang="en-US" sz="1400" dirty="0"/>
              <a:t>Error bars reflect 95% confidence intervals</a:t>
            </a:r>
            <a:endParaRPr lang="en-US" sz="1400" dirty="0">
              <a:solidFill>
                <a:srgbClr val="C00000"/>
              </a:solidFill>
            </a:endParaRPr>
          </a:p>
        </p:txBody>
      </p:sp>
      <p:sp>
        <p:nvSpPr>
          <p:cNvPr id="204" name="pl6">
            <a:extLst>
              <a:ext uri="{FF2B5EF4-FFF2-40B4-BE49-F238E27FC236}">
                <a16:creationId xmlns:a16="http://schemas.microsoft.com/office/drawing/2014/main" id="{715CD73E-B34E-FE44-AFF2-7D3E00E3E407}"/>
              </a:ext>
            </a:extLst>
          </p:cNvPr>
          <p:cNvSpPr/>
          <p:nvPr/>
        </p:nvSpPr>
        <p:spPr>
          <a:xfrm>
            <a:off x="2773880" y="2654513"/>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05" name="pl7">
            <a:extLst>
              <a:ext uri="{FF2B5EF4-FFF2-40B4-BE49-F238E27FC236}">
                <a16:creationId xmlns:a16="http://schemas.microsoft.com/office/drawing/2014/main" id="{8DBD3550-8D4A-4544-916B-256A7E00F390}"/>
              </a:ext>
            </a:extLst>
          </p:cNvPr>
          <p:cNvSpPr/>
          <p:nvPr/>
        </p:nvSpPr>
        <p:spPr>
          <a:xfrm>
            <a:off x="2773880" y="2411367"/>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06" name="pl8">
            <a:extLst>
              <a:ext uri="{FF2B5EF4-FFF2-40B4-BE49-F238E27FC236}">
                <a16:creationId xmlns:a16="http://schemas.microsoft.com/office/drawing/2014/main" id="{64B1A584-C326-9E49-ACC7-6E29B7209479}"/>
              </a:ext>
            </a:extLst>
          </p:cNvPr>
          <p:cNvSpPr/>
          <p:nvPr/>
        </p:nvSpPr>
        <p:spPr>
          <a:xfrm>
            <a:off x="2773880" y="2168220"/>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07" name="pl9">
            <a:extLst>
              <a:ext uri="{FF2B5EF4-FFF2-40B4-BE49-F238E27FC236}">
                <a16:creationId xmlns:a16="http://schemas.microsoft.com/office/drawing/2014/main" id="{1460EDD2-7A6F-724A-B084-88BB83CD0EAC}"/>
              </a:ext>
            </a:extLst>
          </p:cNvPr>
          <p:cNvSpPr/>
          <p:nvPr/>
        </p:nvSpPr>
        <p:spPr>
          <a:xfrm>
            <a:off x="2773880" y="1925074"/>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08" name="pl10">
            <a:extLst>
              <a:ext uri="{FF2B5EF4-FFF2-40B4-BE49-F238E27FC236}">
                <a16:creationId xmlns:a16="http://schemas.microsoft.com/office/drawing/2014/main" id="{422A8FFD-A246-6946-AF14-3D27B26A228D}"/>
              </a:ext>
            </a:extLst>
          </p:cNvPr>
          <p:cNvSpPr/>
          <p:nvPr/>
        </p:nvSpPr>
        <p:spPr>
          <a:xfrm>
            <a:off x="2773880" y="1681928"/>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09" name="pl11">
            <a:extLst>
              <a:ext uri="{FF2B5EF4-FFF2-40B4-BE49-F238E27FC236}">
                <a16:creationId xmlns:a16="http://schemas.microsoft.com/office/drawing/2014/main" id="{53DF8CEA-37F9-634A-9CB0-593F810100EC}"/>
              </a:ext>
            </a:extLst>
          </p:cNvPr>
          <p:cNvSpPr/>
          <p:nvPr/>
        </p:nvSpPr>
        <p:spPr>
          <a:xfrm>
            <a:off x="2773880" y="1438782"/>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10" name="pl12">
            <a:extLst>
              <a:ext uri="{FF2B5EF4-FFF2-40B4-BE49-F238E27FC236}">
                <a16:creationId xmlns:a16="http://schemas.microsoft.com/office/drawing/2014/main" id="{19C0CA86-ACB2-6F4B-9354-E07708BC16C4}"/>
              </a:ext>
            </a:extLst>
          </p:cNvPr>
          <p:cNvSpPr/>
          <p:nvPr/>
        </p:nvSpPr>
        <p:spPr>
          <a:xfrm>
            <a:off x="2773880" y="2776086"/>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11" name="pl13">
            <a:extLst>
              <a:ext uri="{FF2B5EF4-FFF2-40B4-BE49-F238E27FC236}">
                <a16:creationId xmlns:a16="http://schemas.microsoft.com/office/drawing/2014/main" id="{C8F4D22B-07A5-C245-B38F-E844C4BDC59E}"/>
              </a:ext>
            </a:extLst>
          </p:cNvPr>
          <p:cNvSpPr/>
          <p:nvPr/>
        </p:nvSpPr>
        <p:spPr>
          <a:xfrm>
            <a:off x="2773880" y="2532940"/>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12" name="pl14">
            <a:extLst>
              <a:ext uri="{FF2B5EF4-FFF2-40B4-BE49-F238E27FC236}">
                <a16:creationId xmlns:a16="http://schemas.microsoft.com/office/drawing/2014/main" id="{DB9D6AA2-6EC2-4942-8DFB-F7252E39D3D0}"/>
              </a:ext>
            </a:extLst>
          </p:cNvPr>
          <p:cNvSpPr/>
          <p:nvPr/>
        </p:nvSpPr>
        <p:spPr>
          <a:xfrm>
            <a:off x="2773880" y="2289794"/>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13" name="pl15">
            <a:extLst>
              <a:ext uri="{FF2B5EF4-FFF2-40B4-BE49-F238E27FC236}">
                <a16:creationId xmlns:a16="http://schemas.microsoft.com/office/drawing/2014/main" id="{8D7CAF87-5E51-EC4B-A289-701FC9A47972}"/>
              </a:ext>
            </a:extLst>
          </p:cNvPr>
          <p:cNvSpPr/>
          <p:nvPr/>
        </p:nvSpPr>
        <p:spPr>
          <a:xfrm>
            <a:off x="2773880" y="2046647"/>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14" name="pl16">
            <a:extLst>
              <a:ext uri="{FF2B5EF4-FFF2-40B4-BE49-F238E27FC236}">
                <a16:creationId xmlns:a16="http://schemas.microsoft.com/office/drawing/2014/main" id="{8F0C0940-218B-3145-A213-0AF34889C78C}"/>
              </a:ext>
            </a:extLst>
          </p:cNvPr>
          <p:cNvSpPr/>
          <p:nvPr/>
        </p:nvSpPr>
        <p:spPr>
          <a:xfrm>
            <a:off x="2773880" y="1803501"/>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15" name="pl17">
            <a:extLst>
              <a:ext uri="{FF2B5EF4-FFF2-40B4-BE49-F238E27FC236}">
                <a16:creationId xmlns:a16="http://schemas.microsoft.com/office/drawing/2014/main" id="{5A2EAFBB-6E1C-654B-8439-8614B89155CD}"/>
              </a:ext>
            </a:extLst>
          </p:cNvPr>
          <p:cNvSpPr/>
          <p:nvPr/>
        </p:nvSpPr>
        <p:spPr>
          <a:xfrm>
            <a:off x="2773880" y="1560355"/>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16" name="pl18">
            <a:extLst>
              <a:ext uri="{FF2B5EF4-FFF2-40B4-BE49-F238E27FC236}">
                <a16:creationId xmlns:a16="http://schemas.microsoft.com/office/drawing/2014/main" id="{62DABEEF-6CAD-904D-9D2F-3CC531CFA8DA}"/>
              </a:ext>
            </a:extLst>
          </p:cNvPr>
          <p:cNvSpPr/>
          <p:nvPr/>
        </p:nvSpPr>
        <p:spPr>
          <a:xfrm>
            <a:off x="2773880" y="1317209"/>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17" name="pl19">
            <a:extLst>
              <a:ext uri="{FF2B5EF4-FFF2-40B4-BE49-F238E27FC236}">
                <a16:creationId xmlns:a16="http://schemas.microsoft.com/office/drawing/2014/main" id="{F49A08CF-3964-1F44-8D37-CB19BD37B43B}"/>
              </a:ext>
            </a:extLst>
          </p:cNvPr>
          <p:cNvSpPr/>
          <p:nvPr/>
        </p:nvSpPr>
        <p:spPr>
          <a:xfrm>
            <a:off x="3372018" y="1244265"/>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218" name="pl20">
            <a:extLst>
              <a:ext uri="{FF2B5EF4-FFF2-40B4-BE49-F238E27FC236}">
                <a16:creationId xmlns:a16="http://schemas.microsoft.com/office/drawing/2014/main" id="{D8F0A9FF-F414-5944-A9F1-690ECD151EF9}"/>
              </a:ext>
            </a:extLst>
          </p:cNvPr>
          <p:cNvSpPr/>
          <p:nvPr/>
        </p:nvSpPr>
        <p:spPr>
          <a:xfrm>
            <a:off x="4368913" y="1244265"/>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219" name="rc21">
            <a:extLst>
              <a:ext uri="{FF2B5EF4-FFF2-40B4-BE49-F238E27FC236}">
                <a16:creationId xmlns:a16="http://schemas.microsoft.com/office/drawing/2014/main" id="{9AD5575E-1637-5041-8BA5-02E4793D38C0}"/>
              </a:ext>
            </a:extLst>
          </p:cNvPr>
          <p:cNvSpPr/>
          <p:nvPr/>
        </p:nvSpPr>
        <p:spPr>
          <a:xfrm>
            <a:off x="2923415" y="1944082"/>
            <a:ext cx="897206" cy="832003"/>
          </a:xfrm>
          <a:prstGeom prst="rect">
            <a:avLst/>
          </a:prstGeom>
          <a:solidFill>
            <a:schemeClr val="accent3"/>
          </a:solidFill>
          <a:ln w="13550" cap="flat">
            <a:solidFill>
              <a:srgbClr val="FFFFFF">
                <a:alpha val="100000"/>
              </a:srgbClr>
            </a:solidFill>
            <a:prstDash val="solid"/>
            <a:round/>
          </a:ln>
        </p:spPr>
        <p:txBody>
          <a:bodyPr/>
          <a:lstStyle/>
          <a:p>
            <a:endParaRPr/>
          </a:p>
        </p:txBody>
      </p:sp>
      <p:sp>
        <p:nvSpPr>
          <p:cNvPr id="220" name="rc22">
            <a:extLst>
              <a:ext uri="{FF2B5EF4-FFF2-40B4-BE49-F238E27FC236}">
                <a16:creationId xmlns:a16="http://schemas.microsoft.com/office/drawing/2014/main" id="{71725255-98C5-D34A-86A0-D47A54B065B2}"/>
              </a:ext>
            </a:extLst>
          </p:cNvPr>
          <p:cNvSpPr/>
          <p:nvPr/>
        </p:nvSpPr>
        <p:spPr>
          <a:xfrm>
            <a:off x="3920310" y="1538711"/>
            <a:ext cx="897206" cy="1237375"/>
          </a:xfrm>
          <a:prstGeom prst="rect">
            <a:avLst/>
          </a:prstGeom>
          <a:solidFill>
            <a:schemeClr val="accent1"/>
          </a:solidFill>
          <a:ln w="13550" cap="flat">
            <a:solidFill>
              <a:srgbClr val="FFFFFF">
                <a:alpha val="100000"/>
              </a:srgbClr>
            </a:solidFill>
            <a:prstDash val="solid"/>
            <a:round/>
          </a:ln>
        </p:spPr>
        <p:txBody>
          <a:bodyPr/>
          <a:lstStyle/>
          <a:p>
            <a:endParaRPr>
              <a:solidFill>
                <a:schemeClr val="accent1"/>
              </a:solidFill>
            </a:endParaRPr>
          </a:p>
        </p:txBody>
      </p:sp>
      <p:sp>
        <p:nvSpPr>
          <p:cNvPr id="221" name="pl23">
            <a:extLst>
              <a:ext uri="{FF2B5EF4-FFF2-40B4-BE49-F238E27FC236}">
                <a16:creationId xmlns:a16="http://schemas.microsoft.com/office/drawing/2014/main" id="{AD4D4FAE-4C71-754C-8329-8F251183ECD2}"/>
              </a:ext>
            </a:extLst>
          </p:cNvPr>
          <p:cNvSpPr/>
          <p:nvPr/>
        </p:nvSpPr>
        <p:spPr>
          <a:xfrm>
            <a:off x="3322173" y="1898349"/>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22" name="pl24">
            <a:extLst>
              <a:ext uri="{FF2B5EF4-FFF2-40B4-BE49-F238E27FC236}">
                <a16:creationId xmlns:a16="http://schemas.microsoft.com/office/drawing/2014/main" id="{899208E8-5CE0-F94E-89E5-874DB41E5F6F}"/>
              </a:ext>
            </a:extLst>
          </p:cNvPr>
          <p:cNvSpPr/>
          <p:nvPr/>
        </p:nvSpPr>
        <p:spPr>
          <a:xfrm>
            <a:off x="3372018" y="1898349"/>
            <a:ext cx="0" cy="91467"/>
          </a:xfrm>
          <a:custGeom>
            <a:avLst/>
            <a:gdLst/>
            <a:ahLst/>
            <a:cxnLst/>
            <a:rect l="0" t="0" r="0" b="0"/>
            <a:pathLst>
              <a:path h="91467">
                <a:moveTo>
                  <a:pt x="0" y="0"/>
                </a:moveTo>
                <a:lnTo>
                  <a:pt x="0" y="91467"/>
                </a:lnTo>
              </a:path>
            </a:pathLst>
          </a:custGeom>
          <a:ln w="13550" cap="flat">
            <a:solidFill>
              <a:srgbClr val="FFFFFF">
                <a:alpha val="100000"/>
              </a:srgbClr>
            </a:solidFill>
            <a:prstDash val="solid"/>
            <a:round/>
          </a:ln>
        </p:spPr>
        <p:txBody>
          <a:bodyPr/>
          <a:lstStyle/>
          <a:p>
            <a:endParaRPr/>
          </a:p>
        </p:txBody>
      </p:sp>
      <p:sp>
        <p:nvSpPr>
          <p:cNvPr id="223" name="pl25">
            <a:extLst>
              <a:ext uri="{FF2B5EF4-FFF2-40B4-BE49-F238E27FC236}">
                <a16:creationId xmlns:a16="http://schemas.microsoft.com/office/drawing/2014/main" id="{60394B5C-F8E9-2A4F-845C-5EC70A5CAA76}"/>
              </a:ext>
            </a:extLst>
          </p:cNvPr>
          <p:cNvSpPr/>
          <p:nvPr/>
        </p:nvSpPr>
        <p:spPr>
          <a:xfrm>
            <a:off x="3322173" y="1989816"/>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24" name="pl26">
            <a:extLst>
              <a:ext uri="{FF2B5EF4-FFF2-40B4-BE49-F238E27FC236}">
                <a16:creationId xmlns:a16="http://schemas.microsoft.com/office/drawing/2014/main" id="{27C63E15-34F9-A042-9DE0-B1DE6B94785C}"/>
              </a:ext>
            </a:extLst>
          </p:cNvPr>
          <p:cNvSpPr/>
          <p:nvPr/>
        </p:nvSpPr>
        <p:spPr>
          <a:xfrm>
            <a:off x="4319069" y="1485180"/>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25" name="pl27">
            <a:extLst>
              <a:ext uri="{FF2B5EF4-FFF2-40B4-BE49-F238E27FC236}">
                <a16:creationId xmlns:a16="http://schemas.microsoft.com/office/drawing/2014/main" id="{D2FEF695-AAB4-8146-986A-EAFE5C6AA8A4}"/>
              </a:ext>
            </a:extLst>
          </p:cNvPr>
          <p:cNvSpPr/>
          <p:nvPr/>
        </p:nvSpPr>
        <p:spPr>
          <a:xfrm>
            <a:off x="4368913" y="1485180"/>
            <a:ext cx="0" cy="107061"/>
          </a:xfrm>
          <a:custGeom>
            <a:avLst/>
            <a:gdLst/>
            <a:ahLst/>
            <a:cxnLst/>
            <a:rect l="0" t="0" r="0" b="0"/>
            <a:pathLst>
              <a:path h="107061">
                <a:moveTo>
                  <a:pt x="0" y="0"/>
                </a:moveTo>
                <a:lnTo>
                  <a:pt x="0" y="107061"/>
                </a:lnTo>
              </a:path>
            </a:pathLst>
          </a:custGeom>
          <a:ln w="13550" cap="flat">
            <a:solidFill>
              <a:srgbClr val="FFFFFF">
                <a:alpha val="100000"/>
              </a:srgbClr>
            </a:solidFill>
            <a:prstDash val="solid"/>
            <a:round/>
          </a:ln>
        </p:spPr>
        <p:txBody>
          <a:bodyPr/>
          <a:lstStyle/>
          <a:p>
            <a:endParaRPr/>
          </a:p>
        </p:txBody>
      </p:sp>
      <p:sp>
        <p:nvSpPr>
          <p:cNvPr id="226" name="pl28">
            <a:extLst>
              <a:ext uri="{FF2B5EF4-FFF2-40B4-BE49-F238E27FC236}">
                <a16:creationId xmlns:a16="http://schemas.microsoft.com/office/drawing/2014/main" id="{BE4E1917-8C46-9847-BF2C-AD5F2ADE36AE}"/>
              </a:ext>
            </a:extLst>
          </p:cNvPr>
          <p:cNvSpPr/>
          <p:nvPr/>
        </p:nvSpPr>
        <p:spPr>
          <a:xfrm>
            <a:off x="4319069" y="1592241"/>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27" name="rc29">
            <a:extLst>
              <a:ext uri="{FF2B5EF4-FFF2-40B4-BE49-F238E27FC236}">
                <a16:creationId xmlns:a16="http://schemas.microsoft.com/office/drawing/2014/main" id="{086FC9EA-39A5-9842-BFB8-F6BF582A5CC0}"/>
              </a:ext>
            </a:extLst>
          </p:cNvPr>
          <p:cNvSpPr/>
          <p:nvPr/>
        </p:nvSpPr>
        <p:spPr>
          <a:xfrm>
            <a:off x="2773880" y="1244265"/>
            <a:ext cx="2193170" cy="1604765"/>
          </a:xfrm>
          <a:prstGeom prst="rect">
            <a:avLst/>
          </a:prstGeom>
          <a:ln w="13550" cap="rnd">
            <a:solidFill>
              <a:srgbClr val="333333">
                <a:alpha val="100000"/>
              </a:srgbClr>
            </a:solidFill>
            <a:prstDash val="solid"/>
            <a:round/>
          </a:ln>
        </p:spPr>
        <p:txBody>
          <a:bodyPr/>
          <a:lstStyle/>
          <a:p>
            <a:endParaRPr/>
          </a:p>
        </p:txBody>
      </p:sp>
      <p:sp>
        <p:nvSpPr>
          <p:cNvPr id="229" name="pl31">
            <a:extLst>
              <a:ext uri="{FF2B5EF4-FFF2-40B4-BE49-F238E27FC236}">
                <a16:creationId xmlns:a16="http://schemas.microsoft.com/office/drawing/2014/main" id="{3B8007CD-F043-B248-9A4C-68127011914B}"/>
              </a:ext>
            </a:extLst>
          </p:cNvPr>
          <p:cNvSpPr/>
          <p:nvPr/>
        </p:nvSpPr>
        <p:spPr>
          <a:xfrm>
            <a:off x="2773880" y="4328867"/>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30" name="pl32">
            <a:extLst>
              <a:ext uri="{FF2B5EF4-FFF2-40B4-BE49-F238E27FC236}">
                <a16:creationId xmlns:a16="http://schemas.microsoft.com/office/drawing/2014/main" id="{198E83D5-6800-6541-A441-E297BE08AEC8}"/>
              </a:ext>
            </a:extLst>
          </p:cNvPr>
          <p:cNvSpPr/>
          <p:nvPr/>
        </p:nvSpPr>
        <p:spPr>
          <a:xfrm>
            <a:off x="2773880" y="4085721"/>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31" name="pl33">
            <a:extLst>
              <a:ext uri="{FF2B5EF4-FFF2-40B4-BE49-F238E27FC236}">
                <a16:creationId xmlns:a16="http://schemas.microsoft.com/office/drawing/2014/main" id="{6990B6FD-2C1C-9046-8181-FAF1FC20336B}"/>
              </a:ext>
            </a:extLst>
          </p:cNvPr>
          <p:cNvSpPr/>
          <p:nvPr/>
        </p:nvSpPr>
        <p:spPr>
          <a:xfrm>
            <a:off x="2773880" y="3842575"/>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32" name="pl34">
            <a:extLst>
              <a:ext uri="{FF2B5EF4-FFF2-40B4-BE49-F238E27FC236}">
                <a16:creationId xmlns:a16="http://schemas.microsoft.com/office/drawing/2014/main" id="{3D9A3425-DED6-5045-8292-9D029DD5C7A9}"/>
              </a:ext>
            </a:extLst>
          </p:cNvPr>
          <p:cNvSpPr/>
          <p:nvPr/>
        </p:nvSpPr>
        <p:spPr>
          <a:xfrm>
            <a:off x="2773880" y="3599428"/>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33" name="pl35">
            <a:extLst>
              <a:ext uri="{FF2B5EF4-FFF2-40B4-BE49-F238E27FC236}">
                <a16:creationId xmlns:a16="http://schemas.microsoft.com/office/drawing/2014/main" id="{EB478663-7376-0642-AA19-1754C514A9FA}"/>
              </a:ext>
            </a:extLst>
          </p:cNvPr>
          <p:cNvSpPr/>
          <p:nvPr/>
        </p:nvSpPr>
        <p:spPr>
          <a:xfrm>
            <a:off x="2773880" y="3356282"/>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34" name="pl36">
            <a:extLst>
              <a:ext uri="{FF2B5EF4-FFF2-40B4-BE49-F238E27FC236}">
                <a16:creationId xmlns:a16="http://schemas.microsoft.com/office/drawing/2014/main" id="{64906B64-F2F9-5C4C-9CAA-C75384087961}"/>
              </a:ext>
            </a:extLst>
          </p:cNvPr>
          <p:cNvSpPr/>
          <p:nvPr/>
        </p:nvSpPr>
        <p:spPr>
          <a:xfrm>
            <a:off x="2773880" y="3113136"/>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35" name="pl37">
            <a:extLst>
              <a:ext uri="{FF2B5EF4-FFF2-40B4-BE49-F238E27FC236}">
                <a16:creationId xmlns:a16="http://schemas.microsoft.com/office/drawing/2014/main" id="{7813C007-F30D-F54C-8751-6BEE3705331F}"/>
              </a:ext>
            </a:extLst>
          </p:cNvPr>
          <p:cNvSpPr/>
          <p:nvPr/>
        </p:nvSpPr>
        <p:spPr>
          <a:xfrm>
            <a:off x="2773880" y="4450440"/>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36" name="pl38">
            <a:extLst>
              <a:ext uri="{FF2B5EF4-FFF2-40B4-BE49-F238E27FC236}">
                <a16:creationId xmlns:a16="http://schemas.microsoft.com/office/drawing/2014/main" id="{9481E1E9-F7EF-4C4C-BFD7-61A88E886B4F}"/>
              </a:ext>
            </a:extLst>
          </p:cNvPr>
          <p:cNvSpPr/>
          <p:nvPr/>
        </p:nvSpPr>
        <p:spPr>
          <a:xfrm>
            <a:off x="2773880" y="4207294"/>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37" name="pl39">
            <a:extLst>
              <a:ext uri="{FF2B5EF4-FFF2-40B4-BE49-F238E27FC236}">
                <a16:creationId xmlns:a16="http://schemas.microsoft.com/office/drawing/2014/main" id="{65C6E516-A507-0446-99F2-1CD0AC978943}"/>
              </a:ext>
            </a:extLst>
          </p:cNvPr>
          <p:cNvSpPr/>
          <p:nvPr/>
        </p:nvSpPr>
        <p:spPr>
          <a:xfrm>
            <a:off x="2773880" y="3964148"/>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38" name="pl40">
            <a:extLst>
              <a:ext uri="{FF2B5EF4-FFF2-40B4-BE49-F238E27FC236}">
                <a16:creationId xmlns:a16="http://schemas.microsoft.com/office/drawing/2014/main" id="{D5548946-46AB-0E4D-8AD0-F14B1DA23A00}"/>
              </a:ext>
            </a:extLst>
          </p:cNvPr>
          <p:cNvSpPr/>
          <p:nvPr/>
        </p:nvSpPr>
        <p:spPr>
          <a:xfrm>
            <a:off x="2773880" y="3721001"/>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39" name="pl41">
            <a:extLst>
              <a:ext uri="{FF2B5EF4-FFF2-40B4-BE49-F238E27FC236}">
                <a16:creationId xmlns:a16="http://schemas.microsoft.com/office/drawing/2014/main" id="{57065C5A-3E40-4547-8544-90A4CB851F17}"/>
              </a:ext>
            </a:extLst>
          </p:cNvPr>
          <p:cNvSpPr/>
          <p:nvPr/>
        </p:nvSpPr>
        <p:spPr>
          <a:xfrm>
            <a:off x="2773880" y="3477855"/>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40" name="pl42">
            <a:extLst>
              <a:ext uri="{FF2B5EF4-FFF2-40B4-BE49-F238E27FC236}">
                <a16:creationId xmlns:a16="http://schemas.microsoft.com/office/drawing/2014/main" id="{D67761BE-B3A9-444F-BB33-A09430B2BEBD}"/>
              </a:ext>
            </a:extLst>
          </p:cNvPr>
          <p:cNvSpPr/>
          <p:nvPr/>
        </p:nvSpPr>
        <p:spPr>
          <a:xfrm>
            <a:off x="2773880" y="3234709"/>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41" name="pl43">
            <a:extLst>
              <a:ext uri="{FF2B5EF4-FFF2-40B4-BE49-F238E27FC236}">
                <a16:creationId xmlns:a16="http://schemas.microsoft.com/office/drawing/2014/main" id="{6378A649-E08B-3B44-9AA3-3C2353BA4C70}"/>
              </a:ext>
            </a:extLst>
          </p:cNvPr>
          <p:cNvSpPr/>
          <p:nvPr/>
        </p:nvSpPr>
        <p:spPr>
          <a:xfrm>
            <a:off x="2773880" y="2991563"/>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42" name="pl44">
            <a:extLst>
              <a:ext uri="{FF2B5EF4-FFF2-40B4-BE49-F238E27FC236}">
                <a16:creationId xmlns:a16="http://schemas.microsoft.com/office/drawing/2014/main" id="{AE641A5C-1BDF-4142-9D51-BEB145BEA93D}"/>
              </a:ext>
            </a:extLst>
          </p:cNvPr>
          <p:cNvSpPr/>
          <p:nvPr/>
        </p:nvSpPr>
        <p:spPr>
          <a:xfrm>
            <a:off x="3372018" y="2918619"/>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243" name="pl45">
            <a:extLst>
              <a:ext uri="{FF2B5EF4-FFF2-40B4-BE49-F238E27FC236}">
                <a16:creationId xmlns:a16="http://schemas.microsoft.com/office/drawing/2014/main" id="{28D1597B-0623-C04D-8EED-A8A28F56DD8E}"/>
              </a:ext>
            </a:extLst>
          </p:cNvPr>
          <p:cNvSpPr/>
          <p:nvPr/>
        </p:nvSpPr>
        <p:spPr>
          <a:xfrm>
            <a:off x="4368913" y="2918619"/>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244" name="rc46">
            <a:extLst>
              <a:ext uri="{FF2B5EF4-FFF2-40B4-BE49-F238E27FC236}">
                <a16:creationId xmlns:a16="http://schemas.microsoft.com/office/drawing/2014/main" id="{7A92BA3A-B246-C24C-B8C9-0F36EC3652CC}"/>
              </a:ext>
            </a:extLst>
          </p:cNvPr>
          <p:cNvSpPr/>
          <p:nvPr/>
        </p:nvSpPr>
        <p:spPr>
          <a:xfrm>
            <a:off x="2923415" y="3431330"/>
            <a:ext cx="897206" cy="1019110"/>
          </a:xfrm>
          <a:prstGeom prst="rect">
            <a:avLst/>
          </a:prstGeom>
          <a:solidFill>
            <a:schemeClr val="accent3"/>
          </a:solidFill>
          <a:ln w="13550" cap="flat">
            <a:solidFill>
              <a:srgbClr val="FFFFFF">
                <a:alpha val="100000"/>
              </a:srgbClr>
            </a:solidFill>
            <a:prstDash val="solid"/>
            <a:round/>
          </a:ln>
        </p:spPr>
        <p:txBody>
          <a:bodyPr/>
          <a:lstStyle/>
          <a:p>
            <a:endParaRPr/>
          </a:p>
        </p:txBody>
      </p:sp>
      <p:sp>
        <p:nvSpPr>
          <p:cNvPr id="245" name="rc47">
            <a:extLst>
              <a:ext uri="{FF2B5EF4-FFF2-40B4-BE49-F238E27FC236}">
                <a16:creationId xmlns:a16="http://schemas.microsoft.com/office/drawing/2014/main" id="{EB04B2A3-BA11-6841-ABD5-6C99905F0016}"/>
              </a:ext>
            </a:extLst>
          </p:cNvPr>
          <p:cNvSpPr/>
          <p:nvPr/>
        </p:nvSpPr>
        <p:spPr>
          <a:xfrm>
            <a:off x="3920310" y="3238843"/>
            <a:ext cx="897206" cy="1211597"/>
          </a:xfrm>
          <a:prstGeom prst="rect">
            <a:avLst/>
          </a:prstGeom>
          <a:solidFill>
            <a:schemeClr val="accent1"/>
          </a:solidFill>
          <a:ln w="13550" cap="flat">
            <a:solidFill>
              <a:srgbClr val="FFFFFF">
                <a:alpha val="100000"/>
              </a:srgbClr>
            </a:solidFill>
            <a:prstDash val="solid"/>
            <a:round/>
          </a:ln>
        </p:spPr>
        <p:txBody>
          <a:bodyPr/>
          <a:lstStyle/>
          <a:p>
            <a:endParaRPr/>
          </a:p>
        </p:txBody>
      </p:sp>
      <p:sp>
        <p:nvSpPr>
          <p:cNvPr id="246" name="pl48">
            <a:extLst>
              <a:ext uri="{FF2B5EF4-FFF2-40B4-BE49-F238E27FC236}">
                <a16:creationId xmlns:a16="http://schemas.microsoft.com/office/drawing/2014/main" id="{0B6E6033-1C70-0048-B366-43297D58D1AF}"/>
              </a:ext>
            </a:extLst>
          </p:cNvPr>
          <p:cNvSpPr/>
          <p:nvPr/>
        </p:nvSpPr>
        <p:spPr>
          <a:xfrm>
            <a:off x="3322173" y="3386670"/>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47" name="pl49">
            <a:extLst>
              <a:ext uri="{FF2B5EF4-FFF2-40B4-BE49-F238E27FC236}">
                <a16:creationId xmlns:a16="http://schemas.microsoft.com/office/drawing/2014/main" id="{3A86B29C-ECB2-EF40-AD9E-87ACB436D2FA}"/>
              </a:ext>
            </a:extLst>
          </p:cNvPr>
          <p:cNvSpPr/>
          <p:nvPr/>
        </p:nvSpPr>
        <p:spPr>
          <a:xfrm>
            <a:off x="3372018" y="3386670"/>
            <a:ext cx="0" cy="89320"/>
          </a:xfrm>
          <a:custGeom>
            <a:avLst/>
            <a:gdLst/>
            <a:ahLst/>
            <a:cxnLst/>
            <a:rect l="0" t="0" r="0" b="0"/>
            <a:pathLst>
              <a:path h="89320">
                <a:moveTo>
                  <a:pt x="0" y="0"/>
                </a:moveTo>
                <a:lnTo>
                  <a:pt x="0" y="89320"/>
                </a:lnTo>
              </a:path>
            </a:pathLst>
          </a:custGeom>
          <a:ln w="13550" cap="flat">
            <a:solidFill>
              <a:srgbClr val="FFFFFF">
                <a:alpha val="100000"/>
              </a:srgbClr>
            </a:solidFill>
            <a:prstDash val="solid"/>
            <a:round/>
          </a:ln>
        </p:spPr>
        <p:txBody>
          <a:bodyPr/>
          <a:lstStyle/>
          <a:p>
            <a:endParaRPr/>
          </a:p>
        </p:txBody>
      </p:sp>
      <p:sp>
        <p:nvSpPr>
          <p:cNvPr id="248" name="pl50">
            <a:extLst>
              <a:ext uri="{FF2B5EF4-FFF2-40B4-BE49-F238E27FC236}">
                <a16:creationId xmlns:a16="http://schemas.microsoft.com/office/drawing/2014/main" id="{FD889D94-D198-B244-A44F-38BDC844E0CE}"/>
              </a:ext>
            </a:extLst>
          </p:cNvPr>
          <p:cNvSpPr/>
          <p:nvPr/>
        </p:nvSpPr>
        <p:spPr>
          <a:xfrm>
            <a:off x="3322173" y="3475990"/>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49" name="pl51">
            <a:extLst>
              <a:ext uri="{FF2B5EF4-FFF2-40B4-BE49-F238E27FC236}">
                <a16:creationId xmlns:a16="http://schemas.microsoft.com/office/drawing/2014/main" id="{9A29417F-F615-DF46-A65B-C972F638E429}"/>
              </a:ext>
            </a:extLst>
          </p:cNvPr>
          <p:cNvSpPr/>
          <p:nvPr/>
        </p:nvSpPr>
        <p:spPr>
          <a:xfrm>
            <a:off x="4319069" y="3186487"/>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50" name="pl52">
            <a:extLst>
              <a:ext uri="{FF2B5EF4-FFF2-40B4-BE49-F238E27FC236}">
                <a16:creationId xmlns:a16="http://schemas.microsoft.com/office/drawing/2014/main" id="{B878CF4C-9BD5-9B4B-BE68-138EA0991F9C}"/>
              </a:ext>
            </a:extLst>
          </p:cNvPr>
          <p:cNvSpPr/>
          <p:nvPr/>
        </p:nvSpPr>
        <p:spPr>
          <a:xfrm>
            <a:off x="4368913" y="3186487"/>
            <a:ext cx="0" cy="104711"/>
          </a:xfrm>
          <a:custGeom>
            <a:avLst/>
            <a:gdLst/>
            <a:ahLst/>
            <a:cxnLst/>
            <a:rect l="0" t="0" r="0" b="0"/>
            <a:pathLst>
              <a:path h="104711">
                <a:moveTo>
                  <a:pt x="0" y="0"/>
                </a:moveTo>
                <a:lnTo>
                  <a:pt x="0" y="104711"/>
                </a:lnTo>
              </a:path>
            </a:pathLst>
          </a:custGeom>
          <a:ln w="13550" cap="flat">
            <a:solidFill>
              <a:srgbClr val="FFFFFF">
                <a:alpha val="100000"/>
              </a:srgbClr>
            </a:solidFill>
            <a:prstDash val="solid"/>
            <a:round/>
          </a:ln>
        </p:spPr>
        <p:txBody>
          <a:bodyPr/>
          <a:lstStyle/>
          <a:p>
            <a:endParaRPr/>
          </a:p>
        </p:txBody>
      </p:sp>
      <p:sp>
        <p:nvSpPr>
          <p:cNvPr id="251" name="pl53">
            <a:extLst>
              <a:ext uri="{FF2B5EF4-FFF2-40B4-BE49-F238E27FC236}">
                <a16:creationId xmlns:a16="http://schemas.microsoft.com/office/drawing/2014/main" id="{8A824D61-008D-4C47-B9CC-51FE783B0856}"/>
              </a:ext>
            </a:extLst>
          </p:cNvPr>
          <p:cNvSpPr/>
          <p:nvPr/>
        </p:nvSpPr>
        <p:spPr>
          <a:xfrm>
            <a:off x="4319069" y="3291199"/>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52" name="rc54">
            <a:extLst>
              <a:ext uri="{FF2B5EF4-FFF2-40B4-BE49-F238E27FC236}">
                <a16:creationId xmlns:a16="http://schemas.microsoft.com/office/drawing/2014/main" id="{9724623B-9F3B-2143-ACA3-FC28EE816C6D}"/>
              </a:ext>
            </a:extLst>
          </p:cNvPr>
          <p:cNvSpPr/>
          <p:nvPr/>
        </p:nvSpPr>
        <p:spPr>
          <a:xfrm>
            <a:off x="2773880" y="2918619"/>
            <a:ext cx="2193170" cy="1604765"/>
          </a:xfrm>
          <a:prstGeom prst="rect">
            <a:avLst/>
          </a:prstGeom>
          <a:ln w="13550" cap="rnd">
            <a:solidFill>
              <a:srgbClr val="333333">
                <a:alpha val="100000"/>
              </a:srgbClr>
            </a:solidFill>
            <a:prstDash val="solid"/>
            <a:round/>
          </a:ln>
        </p:spPr>
        <p:txBody>
          <a:bodyPr/>
          <a:lstStyle/>
          <a:p>
            <a:endParaRPr/>
          </a:p>
        </p:txBody>
      </p:sp>
      <p:sp>
        <p:nvSpPr>
          <p:cNvPr id="254" name="pl56">
            <a:extLst>
              <a:ext uri="{FF2B5EF4-FFF2-40B4-BE49-F238E27FC236}">
                <a16:creationId xmlns:a16="http://schemas.microsoft.com/office/drawing/2014/main" id="{43EC2067-758F-4840-B705-274F93F68441}"/>
              </a:ext>
            </a:extLst>
          </p:cNvPr>
          <p:cNvSpPr/>
          <p:nvPr/>
        </p:nvSpPr>
        <p:spPr>
          <a:xfrm>
            <a:off x="2773880" y="6003221"/>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55" name="pl57">
            <a:extLst>
              <a:ext uri="{FF2B5EF4-FFF2-40B4-BE49-F238E27FC236}">
                <a16:creationId xmlns:a16="http://schemas.microsoft.com/office/drawing/2014/main" id="{B7BF2A7C-1818-2447-A7C4-53A2EF0F3A65}"/>
              </a:ext>
            </a:extLst>
          </p:cNvPr>
          <p:cNvSpPr/>
          <p:nvPr/>
        </p:nvSpPr>
        <p:spPr>
          <a:xfrm>
            <a:off x="2773880" y="5760075"/>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56" name="pl58">
            <a:extLst>
              <a:ext uri="{FF2B5EF4-FFF2-40B4-BE49-F238E27FC236}">
                <a16:creationId xmlns:a16="http://schemas.microsoft.com/office/drawing/2014/main" id="{30006650-2597-2245-93E7-DFECCCDD0AB4}"/>
              </a:ext>
            </a:extLst>
          </p:cNvPr>
          <p:cNvSpPr/>
          <p:nvPr/>
        </p:nvSpPr>
        <p:spPr>
          <a:xfrm>
            <a:off x="2773880" y="5516929"/>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57" name="pl59">
            <a:extLst>
              <a:ext uri="{FF2B5EF4-FFF2-40B4-BE49-F238E27FC236}">
                <a16:creationId xmlns:a16="http://schemas.microsoft.com/office/drawing/2014/main" id="{797A8258-40F2-3E40-9004-790EC711FAAE}"/>
              </a:ext>
            </a:extLst>
          </p:cNvPr>
          <p:cNvSpPr/>
          <p:nvPr/>
        </p:nvSpPr>
        <p:spPr>
          <a:xfrm>
            <a:off x="2773880" y="5273782"/>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58" name="pl60">
            <a:extLst>
              <a:ext uri="{FF2B5EF4-FFF2-40B4-BE49-F238E27FC236}">
                <a16:creationId xmlns:a16="http://schemas.microsoft.com/office/drawing/2014/main" id="{FE9BBC2A-6B52-CF40-9DB8-042070254550}"/>
              </a:ext>
            </a:extLst>
          </p:cNvPr>
          <p:cNvSpPr/>
          <p:nvPr/>
        </p:nvSpPr>
        <p:spPr>
          <a:xfrm>
            <a:off x="2773880" y="5030636"/>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59" name="pl61">
            <a:extLst>
              <a:ext uri="{FF2B5EF4-FFF2-40B4-BE49-F238E27FC236}">
                <a16:creationId xmlns:a16="http://schemas.microsoft.com/office/drawing/2014/main" id="{D03FCB9B-B725-C34A-ACB0-9F07EC55F6D1}"/>
              </a:ext>
            </a:extLst>
          </p:cNvPr>
          <p:cNvSpPr/>
          <p:nvPr/>
        </p:nvSpPr>
        <p:spPr>
          <a:xfrm>
            <a:off x="2773880" y="4787490"/>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60" name="pl62">
            <a:extLst>
              <a:ext uri="{FF2B5EF4-FFF2-40B4-BE49-F238E27FC236}">
                <a16:creationId xmlns:a16="http://schemas.microsoft.com/office/drawing/2014/main" id="{5FD8258B-4BE1-4544-816C-E67011CA014E}"/>
              </a:ext>
            </a:extLst>
          </p:cNvPr>
          <p:cNvSpPr/>
          <p:nvPr/>
        </p:nvSpPr>
        <p:spPr>
          <a:xfrm>
            <a:off x="2773880" y="6124794"/>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61" name="pl63">
            <a:extLst>
              <a:ext uri="{FF2B5EF4-FFF2-40B4-BE49-F238E27FC236}">
                <a16:creationId xmlns:a16="http://schemas.microsoft.com/office/drawing/2014/main" id="{9D7D4753-D378-AF49-A275-295E44CBE80D}"/>
              </a:ext>
            </a:extLst>
          </p:cNvPr>
          <p:cNvSpPr/>
          <p:nvPr/>
        </p:nvSpPr>
        <p:spPr>
          <a:xfrm>
            <a:off x="2773880" y="5881648"/>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62" name="pl64">
            <a:extLst>
              <a:ext uri="{FF2B5EF4-FFF2-40B4-BE49-F238E27FC236}">
                <a16:creationId xmlns:a16="http://schemas.microsoft.com/office/drawing/2014/main" id="{9CB7A72F-93DC-E34E-B201-ABFBDCA42434}"/>
              </a:ext>
            </a:extLst>
          </p:cNvPr>
          <p:cNvSpPr/>
          <p:nvPr/>
        </p:nvSpPr>
        <p:spPr>
          <a:xfrm>
            <a:off x="2773880" y="5638502"/>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63" name="pl65">
            <a:extLst>
              <a:ext uri="{FF2B5EF4-FFF2-40B4-BE49-F238E27FC236}">
                <a16:creationId xmlns:a16="http://schemas.microsoft.com/office/drawing/2014/main" id="{CBD51262-8917-E34F-A83D-297CEE7EF51B}"/>
              </a:ext>
            </a:extLst>
          </p:cNvPr>
          <p:cNvSpPr/>
          <p:nvPr/>
        </p:nvSpPr>
        <p:spPr>
          <a:xfrm>
            <a:off x="2773880" y="5395356"/>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64" name="pl66">
            <a:extLst>
              <a:ext uri="{FF2B5EF4-FFF2-40B4-BE49-F238E27FC236}">
                <a16:creationId xmlns:a16="http://schemas.microsoft.com/office/drawing/2014/main" id="{18F71050-142D-354F-9324-743070D757B4}"/>
              </a:ext>
            </a:extLst>
          </p:cNvPr>
          <p:cNvSpPr/>
          <p:nvPr/>
        </p:nvSpPr>
        <p:spPr>
          <a:xfrm>
            <a:off x="2773880" y="5152209"/>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65" name="pl67">
            <a:extLst>
              <a:ext uri="{FF2B5EF4-FFF2-40B4-BE49-F238E27FC236}">
                <a16:creationId xmlns:a16="http://schemas.microsoft.com/office/drawing/2014/main" id="{237CD36C-1EAA-3A46-AE99-49A06D0623BB}"/>
              </a:ext>
            </a:extLst>
          </p:cNvPr>
          <p:cNvSpPr/>
          <p:nvPr/>
        </p:nvSpPr>
        <p:spPr>
          <a:xfrm>
            <a:off x="2773880" y="4909063"/>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66" name="pl68">
            <a:extLst>
              <a:ext uri="{FF2B5EF4-FFF2-40B4-BE49-F238E27FC236}">
                <a16:creationId xmlns:a16="http://schemas.microsoft.com/office/drawing/2014/main" id="{2C367F95-C1B1-9B4E-9F58-F3EC46BD1B8B}"/>
              </a:ext>
            </a:extLst>
          </p:cNvPr>
          <p:cNvSpPr/>
          <p:nvPr/>
        </p:nvSpPr>
        <p:spPr>
          <a:xfrm>
            <a:off x="2773880" y="4665917"/>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67" name="pl69">
            <a:extLst>
              <a:ext uri="{FF2B5EF4-FFF2-40B4-BE49-F238E27FC236}">
                <a16:creationId xmlns:a16="http://schemas.microsoft.com/office/drawing/2014/main" id="{291976C3-53A8-2748-B959-2E512D72DB43}"/>
              </a:ext>
            </a:extLst>
          </p:cNvPr>
          <p:cNvSpPr/>
          <p:nvPr/>
        </p:nvSpPr>
        <p:spPr>
          <a:xfrm>
            <a:off x="3372018" y="4592973"/>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268" name="pl70">
            <a:extLst>
              <a:ext uri="{FF2B5EF4-FFF2-40B4-BE49-F238E27FC236}">
                <a16:creationId xmlns:a16="http://schemas.microsoft.com/office/drawing/2014/main" id="{416922A5-F1C4-3E4D-A89B-0C5C11C52462}"/>
              </a:ext>
            </a:extLst>
          </p:cNvPr>
          <p:cNvSpPr/>
          <p:nvPr/>
        </p:nvSpPr>
        <p:spPr>
          <a:xfrm>
            <a:off x="4368913" y="4592973"/>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269" name="rc71">
            <a:extLst>
              <a:ext uri="{FF2B5EF4-FFF2-40B4-BE49-F238E27FC236}">
                <a16:creationId xmlns:a16="http://schemas.microsoft.com/office/drawing/2014/main" id="{438CD3D2-1FA9-FE4E-A37F-AD0D5973FB6B}"/>
              </a:ext>
            </a:extLst>
          </p:cNvPr>
          <p:cNvSpPr/>
          <p:nvPr/>
        </p:nvSpPr>
        <p:spPr>
          <a:xfrm>
            <a:off x="2773880" y="4592973"/>
            <a:ext cx="2193170" cy="1604765"/>
          </a:xfrm>
          <a:prstGeom prst="rect">
            <a:avLst/>
          </a:prstGeom>
          <a:ln w="13550" cap="rnd">
            <a:solidFill>
              <a:srgbClr val="333333">
                <a:alpha val="100000"/>
              </a:srgbClr>
            </a:solidFill>
            <a:prstDash val="solid"/>
            <a:round/>
          </a:ln>
        </p:spPr>
        <p:txBody>
          <a:bodyPr/>
          <a:lstStyle/>
          <a:p>
            <a:endParaRPr/>
          </a:p>
        </p:txBody>
      </p:sp>
      <p:sp>
        <p:nvSpPr>
          <p:cNvPr id="271" name="pl73">
            <a:extLst>
              <a:ext uri="{FF2B5EF4-FFF2-40B4-BE49-F238E27FC236}">
                <a16:creationId xmlns:a16="http://schemas.microsoft.com/office/drawing/2014/main" id="{C9EA489A-CFCC-EA40-A3D3-74ED4EC301D5}"/>
              </a:ext>
            </a:extLst>
          </p:cNvPr>
          <p:cNvSpPr/>
          <p:nvPr/>
        </p:nvSpPr>
        <p:spPr>
          <a:xfrm>
            <a:off x="5036640" y="2654513"/>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72" name="pl74">
            <a:extLst>
              <a:ext uri="{FF2B5EF4-FFF2-40B4-BE49-F238E27FC236}">
                <a16:creationId xmlns:a16="http://schemas.microsoft.com/office/drawing/2014/main" id="{9D9AD9EB-187D-274A-A5B9-B995B0D51509}"/>
              </a:ext>
            </a:extLst>
          </p:cNvPr>
          <p:cNvSpPr/>
          <p:nvPr/>
        </p:nvSpPr>
        <p:spPr>
          <a:xfrm>
            <a:off x="5036640" y="2411367"/>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73" name="pl75">
            <a:extLst>
              <a:ext uri="{FF2B5EF4-FFF2-40B4-BE49-F238E27FC236}">
                <a16:creationId xmlns:a16="http://schemas.microsoft.com/office/drawing/2014/main" id="{FF41D367-B384-D34A-9D39-F5AB954E482C}"/>
              </a:ext>
            </a:extLst>
          </p:cNvPr>
          <p:cNvSpPr/>
          <p:nvPr/>
        </p:nvSpPr>
        <p:spPr>
          <a:xfrm>
            <a:off x="5036640" y="2168220"/>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74" name="pl76">
            <a:extLst>
              <a:ext uri="{FF2B5EF4-FFF2-40B4-BE49-F238E27FC236}">
                <a16:creationId xmlns:a16="http://schemas.microsoft.com/office/drawing/2014/main" id="{821E042B-E439-BD41-8180-CA4747895517}"/>
              </a:ext>
            </a:extLst>
          </p:cNvPr>
          <p:cNvSpPr/>
          <p:nvPr/>
        </p:nvSpPr>
        <p:spPr>
          <a:xfrm>
            <a:off x="5036640" y="1925074"/>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75" name="pl77">
            <a:extLst>
              <a:ext uri="{FF2B5EF4-FFF2-40B4-BE49-F238E27FC236}">
                <a16:creationId xmlns:a16="http://schemas.microsoft.com/office/drawing/2014/main" id="{F6361361-F20D-7441-80B2-3A12828693D9}"/>
              </a:ext>
            </a:extLst>
          </p:cNvPr>
          <p:cNvSpPr/>
          <p:nvPr/>
        </p:nvSpPr>
        <p:spPr>
          <a:xfrm>
            <a:off x="5036640" y="1681928"/>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76" name="pl78">
            <a:extLst>
              <a:ext uri="{FF2B5EF4-FFF2-40B4-BE49-F238E27FC236}">
                <a16:creationId xmlns:a16="http://schemas.microsoft.com/office/drawing/2014/main" id="{9F1DA605-4769-CE4D-BDEF-5FEC0D1CB65B}"/>
              </a:ext>
            </a:extLst>
          </p:cNvPr>
          <p:cNvSpPr/>
          <p:nvPr/>
        </p:nvSpPr>
        <p:spPr>
          <a:xfrm>
            <a:off x="5036640" y="1438782"/>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77" name="pl79">
            <a:extLst>
              <a:ext uri="{FF2B5EF4-FFF2-40B4-BE49-F238E27FC236}">
                <a16:creationId xmlns:a16="http://schemas.microsoft.com/office/drawing/2014/main" id="{3FBA377A-10E5-814D-936C-5605B252BC95}"/>
              </a:ext>
            </a:extLst>
          </p:cNvPr>
          <p:cNvSpPr/>
          <p:nvPr/>
        </p:nvSpPr>
        <p:spPr>
          <a:xfrm>
            <a:off x="5036640" y="2776086"/>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78" name="pl80">
            <a:extLst>
              <a:ext uri="{FF2B5EF4-FFF2-40B4-BE49-F238E27FC236}">
                <a16:creationId xmlns:a16="http://schemas.microsoft.com/office/drawing/2014/main" id="{1534CE79-CDF2-E349-B638-C92354D18DB6}"/>
              </a:ext>
            </a:extLst>
          </p:cNvPr>
          <p:cNvSpPr/>
          <p:nvPr/>
        </p:nvSpPr>
        <p:spPr>
          <a:xfrm>
            <a:off x="5036640" y="2532940"/>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79" name="pl81">
            <a:extLst>
              <a:ext uri="{FF2B5EF4-FFF2-40B4-BE49-F238E27FC236}">
                <a16:creationId xmlns:a16="http://schemas.microsoft.com/office/drawing/2014/main" id="{89793789-394A-174F-A419-7CFA9DA3AB41}"/>
              </a:ext>
            </a:extLst>
          </p:cNvPr>
          <p:cNvSpPr/>
          <p:nvPr/>
        </p:nvSpPr>
        <p:spPr>
          <a:xfrm>
            <a:off x="5036640" y="2289794"/>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80" name="pl82">
            <a:extLst>
              <a:ext uri="{FF2B5EF4-FFF2-40B4-BE49-F238E27FC236}">
                <a16:creationId xmlns:a16="http://schemas.microsoft.com/office/drawing/2014/main" id="{30D9BD1A-3FD7-0946-B6C4-E8CE5974C4C1}"/>
              </a:ext>
            </a:extLst>
          </p:cNvPr>
          <p:cNvSpPr/>
          <p:nvPr/>
        </p:nvSpPr>
        <p:spPr>
          <a:xfrm>
            <a:off x="5036640" y="2046647"/>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81" name="pl83">
            <a:extLst>
              <a:ext uri="{FF2B5EF4-FFF2-40B4-BE49-F238E27FC236}">
                <a16:creationId xmlns:a16="http://schemas.microsoft.com/office/drawing/2014/main" id="{A36BEDBB-1429-A34C-83E0-FCD142703D32}"/>
              </a:ext>
            </a:extLst>
          </p:cNvPr>
          <p:cNvSpPr/>
          <p:nvPr/>
        </p:nvSpPr>
        <p:spPr>
          <a:xfrm>
            <a:off x="5036640" y="1803501"/>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82" name="pl84">
            <a:extLst>
              <a:ext uri="{FF2B5EF4-FFF2-40B4-BE49-F238E27FC236}">
                <a16:creationId xmlns:a16="http://schemas.microsoft.com/office/drawing/2014/main" id="{8B8EA324-E487-654B-ADEA-F4769D2E84EF}"/>
              </a:ext>
            </a:extLst>
          </p:cNvPr>
          <p:cNvSpPr/>
          <p:nvPr/>
        </p:nvSpPr>
        <p:spPr>
          <a:xfrm>
            <a:off x="5036640" y="1560355"/>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83" name="pl85">
            <a:extLst>
              <a:ext uri="{FF2B5EF4-FFF2-40B4-BE49-F238E27FC236}">
                <a16:creationId xmlns:a16="http://schemas.microsoft.com/office/drawing/2014/main" id="{4D8BD566-5B80-0F4B-A2FE-27CEEFA1CA2C}"/>
              </a:ext>
            </a:extLst>
          </p:cNvPr>
          <p:cNvSpPr/>
          <p:nvPr/>
        </p:nvSpPr>
        <p:spPr>
          <a:xfrm>
            <a:off x="5036640" y="1317209"/>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284" name="pl86">
            <a:extLst>
              <a:ext uri="{FF2B5EF4-FFF2-40B4-BE49-F238E27FC236}">
                <a16:creationId xmlns:a16="http://schemas.microsoft.com/office/drawing/2014/main" id="{97C127C2-B15E-9646-9518-E719A1BB1E20}"/>
              </a:ext>
            </a:extLst>
          </p:cNvPr>
          <p:cNvSpPr/>
          <p:nvPr/>
        </p:nvSpPr>
        <p:spPr>
          <a:xfrm>
            <a:off x="5634777" y="1244265"/>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285" name="pl87">
            <a:extLst>
              <a:ext uri="{FF2B5EF4-FFF2-40B4-BE49-F238E27FC236}">
                <a16:creationId xmlns:a16="http://schemas.microsoft.com/office/drawing/2014/main" id="{761ECF63-F51D-0542-8A45-69DA760E7912}"/>
              </a:ext>
            </a:extLst>
          </p:cNvPr>
          <p:cNvSpPr/>
          <p:nvPr/>
        </p:nvSpPr>
        <p:spPr>
          <a:xfrm>
            <a:off x="6631673" y="1244265"/>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286" name="rc88">
            <a:extLst>
              <a:ext uri="{FF2B5EF4-FFF2-40B4-BE49-F238E27FC236}">
                <a16:creationId xmlns:a16="http://schemas.microsoft.com/office/drawing/2014/main" id="{C7B20F8B-59B0-7C45-9E8C-F197B702C692}"/>
              </a:ext>
            </a:extLst>
          </p:cNvPr>
          <p:cNvSpPr/>
          <p:nvPr/>
        </p:nvSpPr>
        <p:spPr>
          <a:xfrm>
            <a:off x="5186174" y="1572953"/>
            <a:ext cx="897206" cy="1203133"/>
          </a:xfrm>
          <a:prstGeom prst="rect">
            <a:avLst/>
          </a:prstGeom>
          <a:solidFill>
            <a:schemeClr val="accent3"/>
          </a:solidFill>
          <a:ln w="13550" cap="flat">
            <a:solidFill>
              <a:srgbClr val="FFFFFF">
                <a:alpha val="100000"/>
              </a:srgbClr>
            </a:solidFill>
            <a:prstDash val="solid"/>
            <a:round/>
          </a:ln>
        </p:spPr>
        <p:txBody>
          <a:bodyPr/>
          <a:lstStyle/>
          <a:p>
            <a:endParaRPr/>
          </a:p>
        </p:txBody>
      </p:sp>
      <p:sp>
        <p:nvSpPr>
          <p:cNvPr id="287" name="rc89">
            <a:extLst>
              <a:ext uri="{FF2B5EF4-FFF2-40B4-BE49-F238E27FC236}">
                <a16:creationId xmlns:a16="http://schemas.microsoft.com/office/drawing/2014/main" id="{A02DFF25-F646-E44E-80EA-BBABD0B89763}"/>
              </a:ext>
            </a:extLst>
          </p:cNvPr>
          <p:cNvSpPr/>
          <p:nvPr/>
        </p:nvSpPr>
        <p:spPr>
          <a:xfrm>
            <a:off x="6183070" y="1969530"/>
            <a:ext cx="897206" cy="806555"/>
          </a:xfrm>
          <a:prstGeom prst="rect">
            <a:avLst/>
          </a:prstGeom>
          <a:solidFill>
            <a:schemeClr val="accent1"/>
          </a:solidFill>
          <a:ln w="13550" cap="flat">
            <a:solidFill>
              <a:srgbClr val="FFFFFF">
                <a:alpha val="100000"/>
              </a:srgbClr>
            </a:solidFill>
            <a:prstDash val="solid"/>
            <a:round/>
          </a:ln>
        </p:spPr>
        <p:txBody>
          <a:bodyPr/>
          <a:lstStyle/>
          <a:p>
            <a:endParaRPr/>
          </a:p>
        </p:txBody>
      </p:sp>
      <p:sp>
        <p:nvSpPr>
          <p:cNvPr id="288" name="pl90">
            <a:extLst>
              <a:ext uri="{FF2B5EF4-FFF2-40B4-BE49-F238E27FC236}">
                <a16:creationId xmlns:a16="http://schemas.microsoft.com/office/drawing/2014/main" id="{D3DA0060-B44D-2343-B918-F7FA76603275}"/>
              </a:ext>
            </a:extLst>
          </p:cNvPr>
          <p:cNvSpPr/>
          <p:nvPr/>
        </p:nvSpPr>
        <p:spPr>
          <a:xfrm>
            <a:off x="5584932" y="1519431"/>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89" name="pl91">
            <a:extLst>
              <a:ext uri="{FF2B5EF4-FFF2-40B4-BE49-F238E27FC236}">
                <a16:creationId xmlns:a16="http://schemas.microsoft.com/office/drawing/2014/main" id="{98A28F58-9D7C-A54A-8FC3-585B7736BD34}"/>
              </a:ext>
            </a:extLst>
          </p:cNvPr>
          <p:cNvSpPr/>
          <p:nvPr/>
        </p:nvSpPr>
        <p:spPr>
          <a:xfrm>
            <a:off x="5634777" y="1519431"/>
            <a:ext cx="0" cy="107043"/>
          </a:xfrm>
          <a:custGeom>
            <a:avLst/>
            <a:gdLst/>
            <a:ahLst/>
            <a:cxnLst/>
            <a:rect l="0" t="0" r="0" b="0"/>
            <a:pathLst>
              <a:path h="107043">
                <a:moveTo>
                  <a:pt x="0" y="0"/>
                </a:moveTo>
                <a:lnTo>
                  <a:pt x="0" y="107043"/>
                </a:lnTo>
              </a:path>
            </a:pathLst>
          </a:custGeom>
          <a:ln w="13550" cap="flat">
            <a:solidFill>
              <a:srgbClr val="FFFFFF">
                <a:alpha val="100000"/>
              </a:srgbClr>
            </a:solidFill>
            <a:prstDash val="solid"/>
            <a:round/>
          </a:ln>
        </p:spPr>
        <p:txBody>
          <a:bodyPr/>
          <a:lstStyle/>
          <a:p>
            <a:endParaRPr/>
          </a:p>
        </p:txBody>
      </p:sp>
      <p:sp>
        <p:nvSpPr>
          <p:cNvPr id="290" name="pl92">
            <a:extLst>
              <a:ext uri="{FF2B5EF4-FFF2-40B4-BE49-F238E27FC236}">
                <a16:creationId xmlns:a16="http://schemas.microsoft.com/office/drawing/2014/main" id="{08C6E6B9-1835-454F-B633-AD9E550CCAB6}"/>
              </a:ext>
            </a:extLst>
          </p:cNvPr>
          <p:cNvSpPr/>
          <p:nvPr/>
        </p:nvSpPr>
        <p:spPr>
          <a:xfrm>
            <a:off x="5584932" y="1626474"/>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91" name="pl93">
            <a:extLst>
              <a:ext uri="{FF2B5EF4-FFF2-40B4-BE49-F238E27FC236}">
                <a16:creationId xmlns:a16="http://schemas.microsoft.com/office/drawing/2014/main" id="{E5765E11-ECE7-0C40-A0DB-B5448AD93653}"/>
              </a:ext>
            </a:extLst>
          </p:cNvPr>
          <p:cNvSpPr/>
          <p:nvPr/>
        </p:nvSpPr>
        <p:spPr>
          <a:xfrm>
            <a:off x="6581828" y="1923758"/>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92" name="pl94">
            <a:extLst>
              <a:ext uri="{FF2B5EF4-FFF2-40B4-BE49-F238E27FC236}">
                <a16:creationId xmlns:a16="http://schemas.microsoft.com/office/drawing/2014/main" id="{C17F5EEE-0BE3-734B-9FF4-7E764DD0F4C8}"/>
              </a:ext>
            </a:extLst>
          </p:cNvPr>
          <p:cNvSpPr/>
          <p:nvPr/>
        </p:nvSpPr>
        <p:spPr>
          <a:xfrm>
            <a:off x="6631673" y="1923758"/>
            <a:ext cx="0" cy="91544"/>
          </a:xfrm>
          <a:custGeom>
            <a:avLst/>
            <a:gdLst/>
            <a:ahLst/>
            <a:cxnLst/>
            <a:rect l="0" t="0" r="0" b="0"/>
            <a:pathLst>
              <a:path h="91544">
                <a:moveTo>
                  <a:pt x="0" y="0"/>
                </a:moveTo>
                <a:lnTo>
                  <a:pt x="0" y="91544"/>
                </a:lnTo>
              </a:path>
            </a:pathLst>
          </a:custGeom>
          <a:ln w="13550" cap="flat">
            <a:solidFill>
              <a:srgbClr val="FFFFFF">
                <a:alpha val="100000"/>
              </a:srgbClr>
            </a:solidFill>
            <a:prstDash val="solid"/>
            <a:round/>
          </a:ln>
        </p:spPr>
        <p:txBody>
          <a:bodyPr/>
          <a:lstStyle/>
          <a:p>
            <a:endParaRPr/>
          </a:p>
        </p:txBody>
      </p:sp>
      <p:sp>
        <p:nvSpPr>
          <p:cNvPr id="293" name="pl95">
            <a:extLst>
              <a:ext uri="{FF2B5EF4-FFF2-40B4-BE49-F238E27FC236}">
                <a16:creationId xmlns:a16="http://schemas.microsoft.com/office/drawing/2014/main" id="{6F6524D9-1459-D242-8996-8D5D64B0A083}"/>
              </a:ext>
            </a:extLst>
          </p:cNvPr>
          <p:cNvSpPr/>
          <p:nvPr/>
        </p:nvSpPr>
        <p:spPr>
          <a:xfrm>
            <a:off x="6581828" y="2015303"/>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294" name="rc96">
            <a:extLst>
              <a:ext uri="{FF2B5EF4-FFF2-40B4-BE49-F238E27FC236}">
                <a16:creationId xmlns:a16="http://schemas.microsoft.com/office/drawing/2014/main" id="{C75FAF94-BA13-874E-8B9C-258A7FCBE077}"/>
              </a:ext>
            </a:extLst>
          </p:cNvPr>
          <p:cNvSpPr/>
          <p:nvPr/>
        </p:nvSpPr>
        <p:spPr>
          <a:xfrm>
            <a:off x="5036640" y="1244265"/>
            <a:ext cx="2193170" cy="1604765"/>
          </a:xfrm>
          <a:prstGeom prst="rect">
            <a:avLst/>
          </a:prstGeom>
          <a:ln w="13550" cap="rnd">
            <a:solidFill>
              <a:srgbClr val="333333">
                <a:alpha val="100000"/>
              </a:srgbClr>
            </a:solidFill>
            <a:prstDash val="solid"/>
            <a:round/>
          </a:ln>
        </p:spPr>
        <p:txBody>
          <a:bodyPr/>
          <a:lstStyle/>
          <a:p>
            <a:endParaRPr/>
          </a:p>
        </p:txBody>
      </p:sp>
      <p:sp>
        <p:nvSpPr>
          <p:cNvPr id="296" name="pl98">
            <a:extLst>
              <a:ext uri="{FF2B5EF4-FFF2-40B4-BE49-F238E27FC236}">
                <a16:creationId xmlns:a16="http://schemas.microsoft.com/office/drawing/2014/main" id="{3E13590B-89ED-F447-956E-3B6CDA1D97F2}"/>
              </a:ext>
            </a:extLst>
          </p:cNvPr>
          <p:cNvSpPr/>
          <p:nvPr/>
        </p:nvSpPr>
        <p:spPr>
          <a:xfrm>
            <a:off x="5036640" y="4328867"/>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97" name="pl99">
            <a:extLst>
              <a:ext uri="{FF2B5EF4-FFF2-40B4-BE49-F238E27FC236}">
                <a16:creationId xmlns:a16="http://schemas.microsoft.com/office/drawing/2014/main" id="{C441727C-F04E-AA4C-8AA5-491D32370CF6}"/>
              </a:ext>
            </a:extLst>
          </p:cNvPr>
          <p:cNvSpPr/>
          <p:nvPr/>
        </p:nvSpPr>
        <p:spPr>
          <a:xfrm>
            <a:off x="5036640" y="4085721"/>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98" name="pl100">
            <a:extLst>
              <a:ext uri="{FF2B5EF4-FFF2-40B4-BE49-F238E27FC236}">
                <a16:creationId xmlns:a16="http://schemas.microsoft.com/office/drawing/2014/main" id="{9BDD1AC2-EC3C-3946-A06C-2467FE77EBC8}"/>
              </a:ext>
            </a:extLst>
          </p:cNvPr>
          <p:cNvSpPr/>
          <p:nvPr/>
        </p:nvSpPr>
        <p:spPr>
          <a:xfrm>
            <a:off x="5036640" y="3842575"/>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299" name="pl101">
            <a:extLst>
              <a:ext uri="{FF2B5EF4-FFF2-40B4-BE49-F238E27FC236}">
                <a16:creationId xmlns:a16="http://schemas.microsoft.com/office/drawing/2014/main" id="{EB0296D0-6D84-5348-A7C4-1066028ED604}"/>
              </a:ext>
            </a:extLst>
          </p:cNvPr>
          <p:cNvSpPr/>
          <p:nvPr/>
        </p:nvSpPr>
        <p:spPr>
          <a:xfrm>
            <a:off x="5036640" y="3599428"/>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00" name="pl102">
            <a:extLst>
              <a:ext uri="{FF2B5EF4-FFF2-40B4-BE49-F238E27FC236}">
                <a16:creationId xmlns:a16="http://schemas.microsoft.com/office/drawing/2014/main" id="{F3E2E159-523A-D742-929D-0C4212126377}"/>
              </a:ext>
            </a:extLst>
          </p:cNvPr>
          <p:cNvSpPr/>
          <p:nvPr/>
        </p:nvSpPr>
        <p:spPr>
          <a:xfrm>
            <a:off x="5036640" y="3356282"/>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01" name="pl103">
            <a:extLst>
              <a:ext uri="{FF2B5EF4-FFF2-40B4-BE49-F238E27FC236}">
                <a16:creationId xmlns:a16="http://schemas.microsoft.com/office/drawing/2014/main" id="{210D5B6A-C5A9-F641-AFC6-614121A0C379}"/>
              </a:ext>
            </a:extLst>
          </p:cNvPr>
          <p:cNvSpPr/>
          <p:nvPr/>
        </p:nvSpPr>
        <p:spPr>
          <a:xfrm>
            <a:off x="5036640" y="3113136"/>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02" name="pl104">
            <a:extLst>
              <a:ext uri="{FF2B5EF4-FFF2-40B4-BE49-F238E27FC236}">
                <a16:creationId xmlns:a16="http://schemas.microsoft.com/office/drawing/2014/main" id="{FDB75653-C497-3A44-866A-04C64A3D8684}"/>
              </a:ext>
            </a:extLst>
          </p:cNvPr>
          <p:cNvSpPr/>
          <p:nvPr/>
        </p:nvSpPr>
        <p:spPr>
          <a:xfrm>
            <a:off x="5036640" y="4450440"/>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03" name="pl105">
            <a:extLst>
              <a:ext uri="{FF2B5EF4-FFF2-40B4-BE49-F238E27FC236}">
                <a16:creationId xmlns:a16="http://schemas.microsoft.com/office/drawing/2014/main" id="{8BE2B5BC-3C14-684F-A564-CD0D237C5CE5}"/>
              </a:ext>
            </a:extLst>
          </p:cNvPr>
          <p:cNvSpPr/>
          <p:nvPr/>
        </p:nvSpPr>
        <p:spPr>
          <a:xfrm>
            <a:off x="5036640" y="4207294"/>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04" name="pl106">
            <a:extLst>
              <a:ext uri="{FF2B5EF4-FFF2-40B4-BE49-F238E27FC236}">
                <a16:creationId xmlns:a16="http://schemas.microsoft.com/office/drawing/2014/main" id="{6BE705E3-5874-4944-BEF2-5B0A27BA879E}"/>
              </a:ext>
            </a:extLst>
          </p:cNvPr>
          <p:cNvSpPr/>
          <p:nvPr/>
        </p:nvSpPr>
        <p:spPr>
          <a:xfrm>
            <a:off x="5036640" y="3964148"/>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05" name="pl107">
            <a:extLst>
              <a:ext uri="{FF2B5EF4-FFF2-40B4-BE49-F238E27FC236}">
                <a16:creationId xmlns:a16="http://schemas.microsoft.com/office/drawing/2014/main" id="{0FE82F51-D8D6-8A43-9DBC-C98393667F75}"/>
              </a:ext>
            </a:extLst>
          </p:cNvPr>
          <p:cNvSpPr/>
          <p:nvPr/>
        </p:nvSpPr>
        <p:spPr>
          <a:xfrm>
            <a:off x="5036640" y="3721001"/>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06" name="pl108">
            <a:extLst>
              <a:ext uri="{FF2B5EF4-FFF2-40B4-BE49-F238E27FC236}">
                <a16:creationId xmlns:a16="http://schemas.microsoft.com/office/drawing/2014/main" id="{BB50B6E0-FE71-CD42-A8A0-D90A59D044F6}"/>
              </a:ext>
            </a:extLst>
          </p:cNvPr>
          <p:cNvSpPr/>
          <p:nvPr/>
        </p:nvSpPr>
        <p:spPr>
          <a:xfrm>
            <a:off x="5036640" y="3477855"/>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07" name="pl109">
            <a:extLst>
              <a:ext uri="{FF2B5EF4-FFF2-40B4-BE49-F238E27FC236}">
                <a16:creationId xmlns:a16="http://schemas.microsoft.com/office/drawing/2014/main" id="{04AB330F-0D44-5E46-A5AD-12374B3E782B}"/>
              </a:ext>
            </a:extLst>
          </p:cNvPr>
          <p:cNvSpPr/>
          <p:nvPr/>
        </p:nvSpPr>
        <p:spPr>
          <a:xfrm>
            <a:off x="5036640" y="3234709"/>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08" name="pl110">
            <a:extLst>
              <a:ext uri="{FF2B5EF4-FFF2-40B4-BE49-F238E27FC236}">
                <a16:creationId xmlns:a16="http://schemas.microsoft.com/office/drawing/2014/main" id="{FB3C1534-2DF2-904E-B05F-9996F56A9F96}"/>
              </a:ext>
            </a:extLst>
          </p:cNvPr>
          <p:cNvSpPr/>
          <p:nvPr/>
        </p:nvSpPr>
        <p:spPr>
          <a:xfrm>
            <a:off x="5036640" y="2991563"/>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09" name="pl111">
            <a:extLst>
              <a:ext uri="{FF2B5EF4-FFF2-40B4-BE49-F238E27FC236}">
                <a16:creationId xmlns:a16="http://schemas.microsoft.com/office/drawing/2014/main" id="{5709644C-C0B3-024E-AE30-9651DBCC0857}"/>
              </a:ext>
            </a:extLst>
          </p:cNvPr>
          <p:cNvSpPr/>
          <p:nvPr/>
        </p:nvSpPr>
        <p:spPr>
          <a:xfrm>
            <a:off x="5634777" y="2918619"/>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10" name="pl112">
            <a:extLst>
              <a:ext uri="{FF2B5EF4-FFF2-40B4-BE49-F238E27FC236}">
                <a16:creationId xmlns:a16="http://schemas.microsoft.com/office/drawing/2014/main" id="{8E519304-9817-2643-A374-189BDDFB3D9A}"/>
              </a:ext>
            </a:extLst>
          </p:cNvPr>
          <p:cNvSpPr/>
          <p:nvPr/>
        </p:nvSpPr>
        <p:spPr>
          <a:xfrm>
            <a:off x="6631673" y="2918619"/>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11" name="rc113">
            <a:extLst>
              <a:ext uri="{FF2B5EF4-FFF2-40B4-BE49-F238E27FC236}">
                <a16:creationId xmlns:a16="http://schemas.microsoft.com/office/drawing/2014/main" id="{52ED061F-1B27-4143-B69B-D582CE1E8C18}"/>
              </a:ext>
            </a:extLst>
          </p:cNvPr>
          <p:cNvSpPr/>
          <p:nvPr/>
        </p:nvSpPr>
        <p:spPr>
          <a:xfrm>
            <a:off x="5036640" y="2918619"/>
            <a:ext cx="2193170" cy="1604765"/>
          </a:xfrm>
          <a:prstGeom prst="rect">
            <a:avLst/>
          </a:prstGeom>
          <a:ln w="13550" cap="rnd">
            <a:solidFill>
              <a:srgbClr val="333333">
                <a:alpha val="100000"/>
              </a:srgbClr>
            </a:solidFill>
            <a:prstDash val="solid"/>
            <a:round/>
          </a:ln>
        </p:spPr>
        <p:txBody>
          <a:bodyPr/>
          <a:lstStyle/>
          <a:p>
            <a:endParaRPr/>
          </a:p>
        </p:txBody>
      </p:sp>
      <p:sp>
        <p:nvSpPr>
          <p:cNvPr id="313" name="pl115">
            <a:extLst>
              <a:ext uri="{FF2B5EF4-FFF2-40B4-BE49-F238E27FC236}">
                <a16:creationId xmlns:a16="http://schemas.microsoft.com/office/drawing/2014/main" id="{25983EE4-D38A-114C-A72F-E40DE7C128A9}"/>
              </a:ext>
            </a:extLst>
          </p:cNvPr>
          <p:cNvSpPr/>
          <p:nvPr/>
        </p:nvSpPr>
        <p:spPr>
          <a:xfrm>
            <a:off x="5036640" y="6003221"/>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14" name="pl116">
            <a:extLst>
              <a:ext uri="{FF2B5EF4-FFF2-40B4-BE49-F238E27FC236}">
                <a16:creationId xmlns:a16="http://schemas.microsoft.com/office/drawing/2014/main" id="{70ACC914-76CA-D44D-A0E2-0DF990444FE8}"/>
              </a:ext>
            </a:extLst>
          </p:cNvPr>
          <p:cNvSpPr/>
          <p:nvPr/>
        </p:nvSpPr>
        <p:spPr>
          <a:xfrm>
            <a:off x="5036640" y="5760075"/>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15" name="pl117">
            <a:extLst>
              <a:ext uri="{FF2B5EF4-FFF2-40B4-BE49-F238E27FC236}">
                <a16:creationId xmlns:a16="http://schemas.microsoft.com/office/drawing/2014/main" id="{38D1D23D-54C0-6346-AAB1-719065500171}"/>
              </a:ext>
            </a:extLst>
          </p:cNvPr>
          <p:cNvSpPr/>
          <p:nvPr/>
        </p:nvSpPr>
        <p:spPr>
          <a:xfrm>
            <a:off x="5036640" y="5516929"/>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16" name="pl118">
            <a:extLst>
              <a:ext uri="{FF2B5EF4-FFF2-40B4-BE49-F238E27FC236}">
                <a16:creationId xmlns:a16="http://schemas.microsoft.com/office/drawing/2014/main" id="{795EFA74-5DFF-8846-B80C-2B51FA2E3E35}"/>
              </a:ext>
            </a:extLst>
          </p:cNvPr>
          <p:cNvSpPr/>
          <p:nvPr/>
        </p:nvSpPr>
        <p:spPr>
          <a:xfrm>
            <a:off x="5036640" y="5273782"/>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17" name="pl119">
            <a:extLst>
              <a:ext uri="{FF2B5EF4-FFF2-40B4-BE49-F238E27FC236}">
                <a16:creationId xmlns:a16="http://schemas.microsoft.com/office/drawing/2014/main" id="{24E3C2DC-A2E0-4849-A35F-3C260E087DE9}"/>
              </a:ext>
            </a:extLst>
          </p:cNvPr>
          <p:cNvSpPr/>
          <p:nvPr/>
        </p:nvSpPr>
        <p:spPr>
          <a:xfrm>
            <a:off x="5036640" y="5030636"/>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18" name="pl120">
            <a:extLst>
              <a:ext uri="{FF2B5EF4-FFF2-40B4-BE49-F238E27FC236}">
                <a16:creationId xmlns:a16="http://schemas.microsoft.com/office/drawing/2014/main" id="{DED2FC30-F87D-814A-ACC0-050023E62BD7}"/>
              </a:ext>
            </a:extLst>
          </p:cNvPr>
          <p:cNvSpPr/>
          <p:nvPr/>
        </p:nvSpPr>
        <p:spPr>
          <a:xfrm>
            <a:off x="5036640" y="4787490"/>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19" name="pl121">
            <a:extLst>
              <a:ext uri="{FF2B5EF4-FFF2-40B4-BE49-F238E27FC236}">
                <a16:creationId xmlns:a16="http://schemas.microsoft.com/office/drawing/2014/main" id="{64DEDF2D-CAB7-CC4F-A65F-2E4B85276361}"/>
              </a:ext>
            </a:extLst>
          </p:cNvPr>
          <p:cNvSpPr/>
          <p:nvPr/>
        </p:nvSpPr>
        <p:spPr>
          <a:xfrm>
            <a:off x="5036640" y="6124794"/>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20" name="pl122">
            <a:extLst>
              <a:ext uri="{FF2B5EF4-FFF2-40B4-BE49-F238E27FC236}">
                <a16:creationId xmlns:a16="http://schemas.microsoft.com/office/drawing/2014/main" id="{36C4C4AC-CF24-8B42-8FEA-EF78D6ADEDCA}"/>
              </a:ext>
            </a:extLst>
          </p:cNvPr>
          <p:cNvSpPr/>
          <p:nvPr/>
        </p:nvSpPr>
        <p:spPr>
          <a:xfrm>
            <a:off x="5036640" y="5881648"/>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21" name="pl123">
            <a:extLst>
              <a:ext uri="{FF2B5EF4-FFF2-40B4-BE49-F238E27FC236}">
                <a16:creationId xmlns:a16="http://schemas.microsoft.com/office/drawing/2014/main" id="{52929B2F-9429-0D45-956F-63A17C1F655F}"/>
              </a:ext>
            </a:extLst>
          </p:cNvPr>
          <p:cNvSpPr/>
          <p:nvPr/>
        </p:nvSpPr>
        <p:spPr>
          <a:xfrm>
            <a:off x="5036640" y="5638502"/>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22" name="pl124">
            <a:extLst>
              <a:ext uri="{FF2B5EF4-FFF2-40B4-BE49-F238E27FC236}">
                <a16:creationId xmlns:a16="http://schemas.microsoft.com/office/drawing/2014/main" id="{95D442FD-66A2-F14F-8794-FBB9EBA3EBE3}"/>
              </a:ext>
            </a:extLst>
          </p:cNvPr>
          <p:cNvSpPr/>
          <p:nvPr/>
        </p:nvSpPr>
        <p:spPr>
          <a:xfrm>
            <a:off x="5036640" y="5395356"/>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23" name="pl125">
            <a:extLst>
              <a:ext uri="{FF2B5EF4-FFF2-40B4-BE49-F238E27FC236}">
                <a16:creationId xmlns:a16="http://schemas.microsoft.com/office/drawing/2014/main" id="{6CB9FB4E-9012-4C42-BEC2-654D756D2418}"/>
              </a:ext>
            </a:extLst>
          </p:cNvPr>
          <p:cNvSpPr/>
          <p:nvPr/>
        </p:nvSpPr>
        <p:spPr>
          <a:xfrm>
            <a:off x="5036640" y="5152209"/>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24" name="pl126">
            <a:extLst>
              <a:ext uri="{FF2B5EF4-FFF2-40B4-BE49-F238E27FC236}">
                <a16:creationId xmlns:a16="http://schemas.microsoft.com/office/drawing/2014/main" id="{A00AB1D2-39D4-6E4E-81E1-B1AFD7BB616B}"/>
              </a:ext>
            </a:extLst>
          </p:cNvPr>
          <p:cNvSpPr/>
          <p:nvPr/>
        </p:nvSpPr>
        <p:spPr>
          <a:xfrm>
            <a:off x="5036640" y="4909063"/>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25" name="pl127">
            <a:extLst>
              <a:ext uri="{FF2B5EF4-FFF2-40B4-BE49-F238E27FC236}">
                <a16:creationId xmlns:a16="http://schemas.microsoft.com/office/drawing/2014/main" id="{FA22CDA5-7AB3-3040-9485-C89464AA4202}"/>
              </a:ext>
            </a:extLst>
          </p:cNvPr>
          <p:cNvSpPr/>
          <p:nvPr/>
        </p:nvSpPr>
        <p:spPr>
          <a:xfrm>
            <a:off x="5036640" y="4665917"/>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26" name="pl128">
            <a:extLst>
              <a:ext uri="{FF2B5EF4-FFF2-40B4-BE49-F238E27FC236}">
                <a16:creationId xmlns:a16="http://schemas.microsoft.com/office/drawing/2014/main" id="{3ACD3AC0-8CBF-0245-8054-4532A81E4335}"/>
              </a:ext>
            </a:extLst>
          </p:cNvPr>
          <p:cNvSpPr/>
          <p:nvPr/>
        </p:nvSpPr>
        <p:spPr>
          <a:xfrm>
            <a:off x="5634777" y="4592973"/>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27" name="pl129">
            <a:extLst>
              <a:ext uri="{FF2B5EF4-FFF2-40B4-BE49-F238E27FC236}">
                <a16:creationId xmlns:a16="http://schemas.microsoft.com/office/drawing/2014/main" id="{1B59046E-2762-D74E-935A-2841F1517464}"/>
              </a:ext>
            </a:extLst>
          </p:cNvPr>
          <p:cNvSpPr/>
          <p:nvPr/>
        </p:nvSpPr>
        <p:spPr>
          <a:xfrm>
            <a:off x="6631673" y="4592973"/>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28" name="rc130">
            <a:extLst>
              <a:ext uri="{FF2B5EF4-FFF2-40B4-BE49-F238E27FC236}">
                <a16:creationId xmlns:a16="http://schemas.microsoft.com/office/drawing/2014/main" id="{1F687CF3-1989-964D-9C24-6B7D804742E6}"/>
              </a:ext>
            </a:extLst>
          </p:cNvPr>
          <p:cNvSpPr/>
          <p:nvPr/>
        </p:nvSpPr>
        <p:spPr>
          <a:xfrm>
            <a:off x="5186174" y="4945723"/>
            <a:ext cx="897206" cy="1179070"/>
          </a:xfrm>
          <a:prstGeom prst="rect">
            <a:avLst/>
          </a:prstGeom>
          <a:solidFill>
            <a:schemeClr val="accent3"/>
          </a:solidFill>
          <a:ln w="13550" cap="flat">
            <a:solidFill>
              <a:srgbClr val="FFFFFF">
                <a:alpha val="100000"/>
              </a:srgbClr>
            </a:solidFill>
            <a:prstDash val="solid"/>
            <a:round/>
          </a:ln>
        </p:spPr>
        <p:txBody>
          <a:bodyPr/>
          <a:lstStyle/>
          <a:p>
            <a:endParaRPr/>
          </a:p>
        </p:txBody>
      </p:sp>
      <p:sp>
        <p:nvSpPr>
          <p:cNvPr id="329" name="rc131">
            <a:extLst>
              <a:ext uri="{FF2B5EF4-FFF2-40B4-BE49-F238E27FC236}">
                <a16:creationId xmlns:a16="http://schemas.microsoft.com/office/drawing/2014/main" id="{48CEB022-AD53-F04A-9A78-7B15438D09B5}"/>
              </a:ext>
            </a:extLst>
          </p:cNvPr>
          <p:cNvSpPr/>
          <p:nvPr/>
        </p:nvSpPr>
        <p:spPr>
          <a:xfrm>
            <a:off x="6183070" y="5122018"/>
            <a:ext cx="897206" cy="1002776"/>
          </a:xfrm>
          <a:prstGeom prst="rect">
            <a:avLst/>
          </a:prstGeom>
          <a:solidFill>
            <a:schemeClr val="accent1"/>
          </a:solidFill>
          <a:ln w="13550" cap="flat">
            <a:solidFill>
              <a:srgbClr val="FFFFFF">
                <a:alpha val="100000"/>
              </a:srgbClr>
            </a:solidFill>
            <a:prstDash val="solid"/>
            <a:round/>
          </a:ln>
        </p:spPr>
        <p:txBody>
          <a:bodyPr/>
          <a:lstStyle/>
          <a:p>
            <a:endParaRPr/>
          </a:p>
        </p:txBody>
      </p:sp>
      <p:sp>
        <p:nvSpPr>
          <p:cNvPr id="330" name="pl132">
            <a:extLst>
              <a:ext uri="{FF2B5EF4-FFF2-40B4-BE49-F238E27FC236}">
                <a16:creationId xmlns:a16="http://schemas.microsoft.com/office/drawing/2014/main" id="{A6EC6855-9612-8A43-94E3-D9C80323C773}"/>
              </a:ext>
            </a:extLst>
          </p:cNvPr>
          <p:cNvSpPr/>
          <p:nvPr/>
        </p:nvSpPr>
        <p:spPr>
          <a:xfrm>
            <a:off x="5584932" y="4906350"/>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331" name="pl133">
            <a:extLst>
              <a:ext uri="{FF2B5EF4-FFF2-40B4-BE49-F238E27FC236}">
                <a16:creationId xmlns:a16="http://schemas.microsoft.com/office/drawing/2014/main" id="{A990CF3C-84D7-7747-9B13-77C614DFE887}"/>
              </a:ext>
            </a:extLst>
          </p:cNvPr>
          <p:cNvSpPr/>
          <p:nvPr/>
        </p:nvSpPr>
        <p:spPr>
          <a:xfrm>
            <a:off x="5634777" y="4906350"/>
            <a:ext cx="0" cy="78746"/>
          </a:xfrm>
          <a:custGeom>
            <a:avLst/>
            <a:gdLst/>
            <a:ahLst/>
            <a:cxnLst/>
            <a:rect l="0" t="0" r="0" b="0"/>
            <a:pathLst>
              <a:path h="78746">
                <a:moveTo>
                  <a:pt x="0" y="0"/>
                </a:moveTo>
                <a:lnTo>
                  <a:pt x="0" y="78746"/>
                </a:lnTo>
              </a:path>
            </a:pathLst>
          </a:custGeom>
          <a:ln w="13550" cap="flat">
            <a:solidFill>
              <a:srgbClr val="FFFFFF">
                <a:alpha val="100000"/>
              </a:srgbClr>
            </a:solidFill>
            <a:prstDash val="solid"/>
            <a:round/>
          </a:ln>
        </p:spPr>
        <p:txBody>
          <a:bodyPr/>
          <a:lstStyle/>
          <a:p>
            <a:endParaRPr/>
          </a:p>
        </p:txBody>
      </p:sp>
      <p:sp>
        <p:nvSpPr>
          <p:cNvPr id="332" name="pl134">
            <a:extLst>
              <a:ext uri="{FF2B5EF4-FFF2-40B4-BE49-F238E27FC236}">
                <a16:creationId xmlns:a16="http://schemas.microsoft.com/office/drawing/2014/main" id="{C9B50897-0DCA-A04D-B26B-220BFB34BB91}"/>
              </a:ext>
            </a:extLst>
          </p:cNvPr>
          <p:cNvSpPr/>
          <p:nvPr/>
        </p:nvSpPr>
        <p:spPr>
          <a:xfrm>
            <a:off x="5584932" y="4985096"/>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333" name="pl135">
            <a:extLst>
              <a:ext uri="{FF2B5EF4-FFF2-40B4-BE49-F238E27FC236}">
                <a16:creationId xmlns:a16="http://schemas.microsoft.com/office/drawing/2014/main" id="{A707FC73-EFA0-8044-8A8F-0424A14CBB12}"/>
              </a:ext>
            </a:extLst>
          </p:cNvPr>
          <p:cNvSpPr/>
          <p:nvPr/>
        </p:nvSpPr>
        <p:spPr>
          <a:xfrm>
            <a:off x="6581828" y="5084922"/>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334" name="pl136">
            <a:extLst>
              <a:ext uri="{FF2B5EF4-FFF2-40B4-BE49-F238E27FC236}">
                <a16:creationId xmlns:a16="http://schemas.microsoft.com/office/drawing/2014/main" id="{7B2A6B85-3EAC-4041-8B30-EA346454A817}"/>
              </a:ext>
            </a:extLst>
          </p:cNvPr>
          <p:cNvSpPr/>
          <p:nvPr/>
        </p:nvSpPr>
        <p:spPr>
          <a:xfrm>
            <a:off x="6631673" y="5084922"/>
            <a:ext cx="0" cy="74192"/>
          </a:xfrm>
          <a:custGeom>
            <a:avLst/>
            <a:gdLst/>
            <a:ahLst/>
            <a:cxnLst/>
            <a:rect l="0" t="0" r="0" b="0"/>
            <a:pathLst>
              <a:path h="74192">
                <a:moveTo>
                  <a:pt x="0" y="0"/>
                </a:moveTo>
                <a:lnTo>
                  <a:pt x="0" y="74192"/>
                </a:lnTo>
              </a:path>
            </a:pathLst>
          </a:custGeom>
          <a:ln w="13550" cap="flat">
            <a:solidFill>
              <a:srgbClr val="FFFFFF">
                <a:alpha val="100000"/>
              </a:srgbClr>
            </a:solidFill>
            <a:prstDash val="solid"/>
            <a:round/>
          </a:ln>
        </p:spPr>
        <p:txBody>
          <a:bodyPr/>
          <a:lstStyle/>
          <a:p>
            <a:endParaRPr/>
          </a:p>
        </p:txBody>
      </p:sp>
      <p:sp>
        <p:nvSpPr>
          <p:cNvPr id="335" name="pl137">
            <a:extLst>
              <a:ext uri="{FF2B5EF4-FFF2-40B4-BE49-F238E27FC236}">
                <a16:creationId xmlns:a16="http://schemas.microsoft.com/office/drawing/2014/main" id="{D333DF04-FB89-704A-9EAA-6763A3832ED3}"/>
              </a:ext>
            </a:extLst>
          </p:cNvPr>
          <p:cNvSpPr/>
          <p:nvPr/>
        </p:nvSpPr>
        <p:spPr>
          <a:xfrm>
            <a:off x="6581828" y="5159114"/>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336" name="rc138">
            <a:extLst>
              <a:ext uri="{FF2B5EF4-FFF2-40B4-BE49-F238E27FC236}">
                <a16:creationId xmlns:a16="http://schemas.microsoft.com/office/drawing/2014/main" id="{55EF0762-4F6D-984F-8199-0769ABC16FC8}"/>
              </a:ext>
            </a:extLst>
          </p:cNvPr>
          <p:cNvSpPr/>
          <p:nvPr/>
        </p:nvSpPr>
        <p:spPr>
          <a:xfrm>
            <a:off x="5036640" y="4592973"/>
            <a:ext cx="2193170" cy="1604765"/>
          </a:xfrm>
          <a:prstGeom prst="rect">
            <a:avLst/>
          </a:prstGeom>
          <a:ln w="13550" cap="rnd">
            <a:solidFill>
              <a:srgbClr val="333333">
                <a:alpha val="100000"/>
              </a:srgbClr>
            </a:solidFill>
            <a:prstDash val="solid"/>
            <a:round/>
          </a:ln>
        </p:spPr>
        <p:txBody>
          <a:bodyPr/>
          <a:lstStyle/>
          <a:p>
            <a:endParaRPr/>
          </a:p>
        </p:txBody>
      </p:sp>
      <p:sp>
        <p:nvSpPr>
          <p:cNvPr id="338" name="pl140">
            <a:extLst>
              <a:ext uri="{FF2B5EF4-FFF2-40B4-BE49-F238E27FC236}">
                <a16:creationId xmlns:a16="http://schemas.microsoft.com/office/drawing/2014/main" id="{EEAAF34B-0040-E749-AD95-7930F3186FD6}"/>
              </a:ext>
            </a:extLst>
          </p:cNvPr>
          <p:cNvSpPr/>
          <p:nvPr/>
        </p:nvSpPr>
        <p:spPr>
          <a:xfrm>
            <a:off x="7299399" y="2654513"/>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39" name="pl141">
            <a:extLst>
              <a:ext uri="{FF2B5EF4-FFF2-40B4-BE49-F238E27FC236}">
                <a16:creationId xmlns:a16="http://schemas.microsoft.com/office/drawing/2014/main" id="{2509D827-EA68-2746-B994-5CFCCB1ADFEE}"/>
              </a:ext>
            </a:extLst>
          </p:cNvPr>
          <p:cNvSpPr/>
          <p:nvPr/>
        </p:nvSpPr>
        <p:spPr>
          <a:xfrm>
            <a:off x="7299399" y="2411367"/>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40" name="pl142">
            <a:extLst>
              <a:ext uri="{FF2B5EF4-FFF2-40B4-BE49-F238E27FC236}">
                <a16:creationId xmlns:a16="http://schemas.microsoft.com/office/drawing/2014/main" id="{1F1856FC-95AA-3A40-A30F-D797E10C3117}"/>
              </a:ext>
            </a:extLst>
          </p:cNvPr>
          <p:cNvSpPr/>
          <p:nvPr/>
        </p:nvSpPr>
        <p:spPr>
          <a:xfrm>
            <a:off x="7299399" y="2168220"/>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41" name="pl143">
            <a:extLst>
              <a:ext uri="{FF2B5EF4-FFF2-40B4-BE49-F238E27FC236}">
                <a16:creationId xmlns:a16="http://schemas.microsoft.com/office/drawing/2014/main" id="{B2A78362-FD5B-5340-AB97-9FEDEC54E527}"/>
              </a:ext>
            </a:extLst>
          </p:cNvPr>
          <p:cNvSpPr/>
          <p:nvPr/>
        </p:nvSpPr>
        <p:spPr>
          <a:xfrm>
            <a:off x="7299399" y="1925074"/>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42" name="pl144">
            <a:extLst>
              <a:ext uri="{FF2B5EF4-FFF2-40B4-BE49-F238E27FC236}">
                <a16:creationId xmlns:a16="http://schemas.microsoft.com/office/drawing/2014/main" id="{CA3684AE-2E27-6C4F-B913-3364A20207F5}"/>
              </a:ext>
            </a:extLst>
          </p:cNvPr>
          <p:cNvSpPr/>
          <p:nvPr/>
        </p:nvSpPr>
        <p:spPr>
          <a:xfrm>
            <a:off x="7299399" y="1681928"/>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43" name="pl145">
            <a:extLst>
              <a:ext uri="{FF2B5EF4-FFF2-40B4-BE49-F238E27FC236}">
                <a16:creationId xmlns:a16="http://schemas.microsoft.com/office/drawing/2014/main" id="{F7AF6023-BE29-B841-8375-FD5B8805EE46}"/>
              </a:ext>
            </a:extLst>
          </p:cNvPr>
          <p:cNvSpPr/>
          <p:nvPr/>
        </p:nvSpPr>
        <p:spPr>
          <a:xfrm>
            <a:off x="7299399" y="1438782"/>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44" name="pl146">
            <a:extLst>
              <a:ext uri="{FF2B5EF4-FFF2-40B4-BE49-F238E27FC236}">
                <a16:creationId xmlns:a16="http://schemas.microsoft.com/office/drawing/2014/main" id="{54DF96A4-7414-F74E-898C-7D9A39CA5000}"/>
              </a:ext>
            </a:extLst>
          </p:cNvPr>
          <p:cNvSpPr/>
          <p:nvPr/>
        </p:nvSpPr>
        <p:spPr>
          <a:xfrm>
            <a:off x="7299399" y="2776086"/>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45" name="pl147">
            <a:extLst>
              <a:ext uri="{FF2B5EF4-FFF2-40B4-BE49-F238E27FC236}">
                <a16:creationId xmlns:a16="http://schemas.microsoft.com/office/drawing/2014/main" id="{31C68E0D-6D9A-FF4F-9433-7CB2286CEF9B}"/>
              </a:ext>
            </a:extLst>
          </p:cNvPr>
          <p:cNvSpPr/>
          <p:nvPr/>
        </p:nvSpPr>
        <p:spPr>
          <a:xfrm>
            <a:off x="7299399" y="2532940"/>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46" name="pl148">
            <a:extLst>
              <a:ext uri="{FF2B5EF4-FFF2-40B4-BE49-F238E27FC236}">
                <a16:creationId xmlns:a16="http://schemas.microsoft.com/office/drawing/2014/main" id="{8796B1FA-51A8-F94F-8769-47A81AF72535}"/>
              </a:ext>
            </a:extLst>
          </p:cNvPr>
          <p:cNvSpPr/>
          <p:nvPr/>
        </p:nvSpPr>
        <p:spPr>
          <a:xfrm>
            <a:off x="7299399" y="2289794"/>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47" name="pl149">
            <a:extLst>
              <a:ext uri="{FF2B5EF4-FFF2-40B4-BE49-F238E27FC236}">
                <a16:creationId xmlns:a16="http://schemas.microsoft.com/office/drawing/2014/main" id="{30561B2C-DB13-554A-B4FE-A76C325DDCD1}"/>
              </a:ext>
            </a:extLst>
          </p:cNvPr>
          <p:cNvSpPr/>
          <p:nvPr/>
        </p:nvSpPr>
        <p:spPr>
          <a:xfrm>
            <a:off x="7299399" y="2046647"/>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48" name="pl150">
            <a:extLst>
              <a:ext uri="{FF2B5EF4-FFF2-40B4-BE49-F238E27FC236}">
                <a16:creationId xmlns:a16="http://schemas.microsoft.com/office/drawing/2014/main" id="{0D06796F-2183-6F40-96AA-8599185297D4}"/>
              </a:ext>
            </a:extLst>
          </p:cNvPr>
          <p:cNvSpPr/>
          <p:nvPr/>
        </p:nvSpPr>
        <p:spPr>
          <a:xfrm>
            <a:off x="7299399" y="1803501"/>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49" name="pl151">
            <a:extLst>
              <a:ext uri="{FF2B5EF4-FFF2-40B4-BE49-F238E27FC236}">
                <a16:creationId xmlns:a16="http://schemas.microsoft.com/office/drawing/2014/main" id="{EB6737EC-A52F-DF4C-8DE8-54DF65A581E5}"/>
              </a:ext>
            </a:extLst>
          </p:cNvPr>
          <p:cNvSpPr/>
          <p:nvPr/>
        </p:nvSpPr>
        <p:spPr>
          <a:xfrm>
            <a:off x="7299399" y="1560355"/>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50" name="pl152">
            <a:extLst>
              <a:ext uri="{FF2B5EF4-FFF2-40B4-BE49-F238E27FC236}">
                <a16:creationId xmlns:a16="http://schemas.microsoft.com/office/drawing/2014/main" id="{BD0D0317-0BA7-3A4A-BBFC-294AFCC72821}"/>
              </a:ext>
            </a:extLst>
          </p:cNvPr>
          <p:cNvSpPr/>
          <p:nvPr/>
        </p:nvSpPr>
        <p:spPr>
          <a:xfrm>
            <a:off x="7299399" y="1317209"/>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51" name="pl153">
            <a:extLst>
              <a:ext uri="{FF2B5EF4-FFF2-40B4-BE49-F238E27FC236}">
                <a16:creationId xmlns:a16="http://schemas.microsoft.com/office/drawing/2014/main" id="{7236C2F1-F828-2641-AF0E-187F8ACE49FE}"/>
              </a:ext>
            </a:extLst>
          </p:cNvPr>
          <p:cNvSpPr/>
          <p:nvPr/>
        </p:nvSpPr>
        <p:spPr>
          <a:xfrm>
            <a:off x="7897537" y="1244265"/>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52" name="pl154">
            <a:extLst>
              <a:ext uri="{FF2B5EF4-FFF2-40B4-BE49-F238E27FC236}">
                <a16:creationId xmlns:a16="http://schemas.microsoft.com/office/drawing/2014/main" id="{05FBF5A3-57E8-2B46-A556-702C11B4D88F}"/>
              </a:ext>
            </a:extLst>
          </p:cNvPr>
          <p:cNvSpPr/>
          <p:nvPr/>
        </p:nvSpPr>
        <p:spPr>
          <a:xfrm>
            <a:off x="8894432" y="1244265"/>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53" name="rc155">
            <a:extLst>
              <a:ext uri="{FF2B5EF4-FFF2-40B4-BE49-F238E27FC236}">
                <a16:creationId xmlns:a16="http://schemas.microsoft.com/office/drawing/2014/main" id="{F66CB160-2D09-C945-8FE3-0B0569DC9089}"/>
              </a:ext>
            </a:extLst>
          </p:cNvPr>
          <p:cNvSpPr/>
          <p:nvPr/>
        </p:nvSpPr>
        <p:spPr>
          <a:xfrm>
            <a:off x="7299399" y="1244265"/>
            <a:ext cx="2193170" cy="1604765"/>
          </a:xfrm>
          <a:prstGeom prst="rect">
            <a:avLst/>
          </a:prstGeom>
          <a:ln w="13550" cap="rnd">
            <a:solidFill>
              <a:srgbClr val="333333">
                <a:alpha val="100000"/>
              </a:srgbClr>
            </a:solidFill>
            <a:prstDash val="solid"/>
            <a:round/>
          </a:ln>
        </p:spPr>
        <p:txBody>
          <a:bodyPr/>
          <a:lstStyle/>
          <a:p>
            <a:endParaRPr/>
          </a:p>
        </p:txBody>
      </p:sp>
      <p:sp>
        <p:nvSpPr>
          <p:cNvPr id="355" name="pl157">
            <a:extLst>
              <a:ext uri="{FF2B5EF4-FFF2-40B4-BE49-F238E27FC236}">
                <a16:creationId xmlns:a16="http://schemas.microsoft.com/office/drawing/2014/main" id="{C97CA704-9F96-FA4F-8FD4-6D90EC57D0B6}"/>
              </a:ext>
            </a:extLst>
          </p:cNvPr>
          <p:cNvSpPr/>
          <p:nvPr/>
        </p:nvSpPr>
        <p:spPr>
          <a:xfrm>
            <a:off x="7299399" y="4328867"/>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56" name="pl158">
            <a:extLst>
              <a:ext uri="{FF2B5EF4-FFF2-40B4-BE49-F238E27FC236}">
                <a16:creationId xmlns:a16="http://schemas.microsoft.com/office/drawing/2014/main" id="{D0861ABA-4946-5345-935D-5F4E10B57D93}"/>
              </a:ext>
            </a:extLst>
          </p:cNvPr>
          <p:cNvSpPr/>
          <p:nvPr/>
        </p:nvSpPr>
        <p:spPr>
          <a:xfrm>
            <a:off x="7299399" y="4085721"/>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57" name="pl159">
            <a:extLst>
              <a:ext uri="{FF2B5EF4-FFF2-40B4-BE49-F238E27FC236}">
                <a16:creationId xmlns:a16="http://schemas.microsoft.com/office/drawing/2014/main" id="{0CD4B2A9-9241-8A47-9A08-B91948EA9D22}"/>
              </a:ext>
            </a:extLst>
          </p:cNvPr>
          <p:cNvSpPr/>
          <p:nvPr/>
        </p:nvSpPr>
        <p:spPr>
          <a:xfrm>
            <a:off x="7299399" y="3842575"/>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58" name="pl160">
            <a:extLst>
              <a:ext uri="{FF2B5EF4-FFF2-40B4-BE49-F238E27FC236}">
                <a16:creationId xmlns:a16="http://schemas.microsoft.com/office/drawing/2014/main" id="{2BB35D22-B222-744B-96F0-222CD472F111}"/>
              </a:ext>
            </a:extLst>
          </p:cNvPr>
          <p:cNvSpPr/>
          <p:nvPr/>
        </p:nvSpPr>
        <p:spPr>
          <a:xfrm>
            <a:off x="7299399" y="3599428"/>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59" name="pl161">
            <a:extLst>
              <a:ext uri="{FF2B5EF4-FFF2-40B4-BE49-F238E27FC236}">
                <a16:creationId xmlns:a16="http://schemas.microsoft.com/office/drawing/2014/main" id="{6A4724E6-541B-9443-A384-E08997081E4B}"/>
              </a:ext>
            </a:extLst>
          </p:cNvPr>
          <p:cNvSpPr/>
          <p:nvPr/>
        </p:nvSpPr>
        <p:spPr>
          <a:xfrm>
            <a:off x="7299399" y="3356282"/>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60" name="pl162">
            <a:extLst>
              <a:ext uri="{FF2B5EF4-FFF2-40B4-BE49-F238E27FC236}">
                <a16:creationId xmlns:a16="http://schemas.microsoft.com/office/drawing/2014/main" id="{4B7200E0-9AA4-3943-8E75-42EAF7F16EC7}"/>
              </a:ext>
            </a:extLst>
          </p:cNvPr>
          <p:cNvSpPr/>
          <p:nvPr/>
        </p:nvSpPr>
        <p:spPr>
          <a:xfrm>
            <a:off x="7299399" y="3113136"/>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61" name="pl163">
            <a:extLst>
              <a:ext uri="{FF2B5EF4-FFF2-40B4-BE49-F238E27FC236}">
                <a16:creationId xmlns:a16="http://schemas.microsoft.com/office/drawing/2014/main" id="{114F41D2-B58A-7649-B947-85BC374F059C}"/>
              </a:ext>
            </a:extLst>
          </p:cNvPr>
          <p:cNvSpPr/>
          <p:nvPr/>
        </p:nvSpPr>
        <p:spPr>
          <a:xfrm>
            <a:off x="7299399" y="4450440"/>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62" name="pl164">
            <a:extLst>
              <a:ext uri="{FF2B5EF4-FFF2-40B4-BE49-F238E27FC236}">
                <a16:creationId xmlns:a16="http://schemas.microsoft.com/office/drawing/2014/main" id="{8A004C57-8E98-944E-9318-77E30686FC2A}"/>
              </a:ext>
            </a:extLst>
          </p:cNvPr>
          <p:cNvSpPr/>
          <p:nvPr/>
        </p:nvSpPr>
        <p:spPr>
          <a:xfrm>
            <a:off x="7299399" y="4207294"/>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63" name="pl165">
            <a:extLst>
              <a:ext uri="{FF2B5EF4-FFF2-40B4-BE49-F238E27FC236}">
                <a16:creationId xmlns:a16="http://schemas.microsoft.com/office/drawing/2014/main" id="{D110889C-1269-E74F-9037-E810EDB49B0E}"/>
              </a:ext>
            </a:extLst>
          </p:cNvPr>
          <p:cNvSpPr/>
          <p:nvPr/>
        </p:nvSpPr>
        <p:spPr>
          <a:xfrm>
            <a:off x="7299399" y="3964148"/>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64" name="pl166">
            <a:extLst>
              <a:ext uri="{FF2B5EF4-FFF2-40B4-BE49-F238E27FC236}">
                <a16:creationId xmlns:a16="http://schemas.microsoft.com/office/drawing/2014/main" id="{1C66232D-FF11-B248-A72B-34AA77D2FA7F}"/>
              </a:ext>
            </a:extLst>
          </p:cNvPr>
          <p:cNvSpPr/>
          <p:nvPr/>
        </p:nvSpPr>
        <p:spPr>
          <a:xfrm>
            <a:off x="7299399" y="3721001"/>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65" name="pl167">
            <a:extLst>
              <a:ext uri="{FF2B5EF4-FFF2-40B4-BE49-F238E27FC236}">
                <a16:creationId xmlns:a16="http://schemas.microsoft.com/office/drawing/2014/main" id="{2BAF6F9B-2D10-174B-9E45-077D9FAF1250}"/>
              </a:ext>
            </a:extLst>
          </p:cNvPr>
          <p:cNvSpPr/>
          <p:nvPr/>
        </p:nvSpPr>
        <p:spPr>
          <a:xfrm>
            <a:off x="7299399" y="3477855"/>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66" name="pl168">
            <a:extLst>
              <a:ext uri="{FF2B5EF4-FFF2-40B4-BE49-F238E27FC236}">
                <a16:creationId xmlns:a16="http://schemas.microsoft.com/office/drawing/2014/main" id="{935AED16-7F08-DF48-AA34-80A98AAB4DD6}"/>
              </a:ext>
            </a:extLst>
          </p:cNvPr>
          <p:cNvSpPr/>
          <p:nvPr/>
        </p:nvSpPr>
        <p:spPr>
          <a:xfrm>
            <a:off x="7299399" y="3234709"/>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67" name="pl169">
            <a:extLst>
              <a:ext uri="{FF2B5EF4-FFF2-40B4-BE49-F238E27FC236}">
                <a16:creationId xmlns:a16="http://schemas.microsoft.com/office/drawing/2014/main" id="{4B797606-0F79-714F-9DE0-3331064C06A0}"/>
              </a:ext>
            </a:extLst>
          </p:cNvPr>
          <p:cNvSpPr/>
          <p:nvPr/>
        </p:nvSpPr>
        <p:spPr>
          <a:xfrm>
            <a:off x="7299399" y="2991563"/>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68" name="pl170">
            <a:extLst>
              <a:ext uri="{FF2B5EF4-FFF2-40B4-BE49-F238E27FC236}">
                <a16:creationId xmlns:a16="http://schemas.microsoft.com/office/drawing/2014/main" id="{31498E9B-05AA-3C4F-9D29-FBB1324511B6}"/>
              </a:ext>
            </a:extLst>
          </p:cNvPr>
          <p:cNvSpPr/>
          <p:nvPr/>
        </p:nvSpPr>
        <p:spPr>
          <a:xfrm>
            <a:off x="7897537" y="2918619"/>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69" name="pl171">
            <a:extLst>
              <a:ext uri="{FF2B5EF4-FFF2-40B4-BE49-F238E27FC236}">
                <a16:creationId xmlns:a16="http://schemas.microsoft.com/office/drawing/2014/main" id="{610546F5-3F0C-5247-955F-FB15B6D1CDA8}"/>
              </a:ext>
            </a:extLst>
          </p:cNvPr>
          <p:cNvSpPr/>
          <p:nvPr/>
        </p:nvSpPr>
        <p:spPr>
          <a:xfrm>
            <a:off x="8894432" y="2918619"/>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70" name="rc172">
            <a:extLst>
              <a:ext uri="{FF2B5EF4-FFF2-40B4-BE49-F238E27FC236}">
                <a16:creationId xmlns:a16="http://schemas.microsoft.com/office/drawing/2014/main" id="{085807E4-D44D-6F40-B94E-881C6D75814A}"/>
              </a:ext>
            </a:extLst>
          </p:cNvPr>
          <p:cNvSpPr/>
          <p:nvPr/>
        </p:nvSpPr>
        <p:spPr>
          <a:xfrm>
            <a:off x="7448934" y="3358277"/>
            <a:ext cx="897206" cy="1092163"/>
          </a:xfrm>
          <a:prstGeom prst="rect">
            <a:avLst/>
          </a:prstGeom>
          <a:solidFill>
            <a:schemeClr val="accent3"/>
          </a:solidFill>
          <a:ln w="13550" cap="flat">
            <a:solidFill>
              <a:srgbClr val="FFFFFF">
                <a:alpha val="100000"/>
              </a:srgbClr>
            </a:solidFill>
            <a:prstDash val="solid"/>
            <a:round/>
          </a:ln>
        </p:spPr>
        <p:txBody>
          <a:bodyPr/>
          <a:lstStyle/>
          <a:p>
            <a:endParaRPr/>
          </a:p>
        </p:txBody>
      </p:sp>
      <p:sp>
        <p:nvSpPr>
          <p:cNvPr id="371" name="rc173">
            <a:extLst>
              <a:ext uri="{FF2B5EF4-FFF2-40B4-BE49-F238E27FC236}">
                <a16:creationId xmlns:a16="http://schemas.microsoft.com/office/drawing/2014/main" id="{512B2ABC-D714-0349-B259-B59C73061689}"/>
              </a:ext>
            </a:extLst>
          </p:cNvPr>
          <p:cNvSpPr/>
          <p:nvPr/>
        </p:nvSpPr>
        <p:spPr>
          <a:xfrm>
            <a:off x="8445829" y="3469454"/>
            <a:ext cx="897206" cy="980986"/>
          </a:xfrm>
          <a:prstGeom prst="rect">
            <a:avLst/>
          </a:prstGeom>
          <a:solidFill>
            <a:schemeClr val="accent1"/>
          </a:solidFill>
          <a:ln w="13550" cap="flat">
            <a:solidFill>
              <a:srgbClr val="FFFFFF">
                <a:alpha val="100000"/>
              </a:srgbClr>
            </a:solidFill>
            <a:prstDash val="solid"/>
            <a:round/>
          </a:ln>
        </p:spPr>
        <p:txBody>
          <a:bodyPr/>
          <a:lstStyle/>
          <a:p>
            <a:endParaRPr/>
          </a:p>
        </p:txBody>
      </p:sp>
      <p:sp>
        <p:nvSpPr>
          <p:cNvPr id="372" name="pl174">
            <a:extLst>
              <a:ext uri="{FF2B5EF4-FFF2-40B4-BE49-F238E27FC236}">
                <a16:creationId xmlns:a16="http://schemas.microsoft.com/office/drawing/2014/main" id="{39514A34-AEDC-D54D-9A80-9A230CC0792B}"/>
              </a:ext>
            </a:extLst>
          </p:cNvPr>
          <p:cNvSpPr/>
          <p:nvPr/>
        </p:nvSpPr>
        <p:spPr>
          <a:xfrm>
            <a:off x="7847692" y="3305922"/>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373" name="pl175">
            <a:extLst>
              <a:ext uri="{FF2B5EF4-FFF2-40B4-BE49-F238E27FC236}">
                <a16:creationId xmlns:a16="http://schemas.microsoft.com/office/drawing/2014/main" id="{2F493D01-C69F-B340-911F-8F48268DF4F6}"/>
              </a:ext>
            </a:extLst>
          </p:cNvPr>
          <p:cNvSpPr/>
          <p:nvPr/>
        </p:nvSpPr>
        <p:spPr>
          <a:xfrm>
            <a:off x="7897537" y="3305922"/>
            <a:ext cx="0" cy="104708"/>
          </a:xfrm>
          <a:custGeom>
            <a:avLst/>
            <a:gdLst/>
            <a:ahLst/>
            <a:cxnLst/>
            <a:rect l="0" t="0" r="0" b="0"/>
            <a:pathLst>
              <a:path h="104708">
                <a:moveTo>
                  <a:pt x="0" y="0"/>
                </a:moveTo>
                <a:lnTo>
                  <a:pt x="0" y="104708"/>
                </a:lnTo>
              </a:path>
            </a:pathLst>
          </a:custGeom>
          <a:ln w="13550" cap="flat">
            <a:solidFill>
              <a:srgbClr val="FFFFFF">
                <a:alpha val="100000"/>
              </a:srgbClr>
            </a:solidFill>
            <a:prstDash val="solid"/>
            <a:round/>
          </a:ln>
        </p:spPr>
        <p:txBody>
          <a:bodyPr/>
          <a:lstStyle/>
          <a:p>
            <a:endParaRPr/>
          </a:p>
        </p:txBody>
      </p:sp>
      <p:sp>
        <p:nvSpPr>
          <p:cNvPr id="374" name="pl176">
            <a:extLst>
              <a:ext uri="{FF2B5EF4-FFF2-40B4-BE49-F238E27FC236}">
                <a16:creationId xmlns:a16="http://schemas.microsoft.com/office/drawing/2014/main" id="{276373BA-F214-7646-B378-A14D7E12585D}"/>
              </a:ext>
            </a:extLst>
          </p:cNvPr>
          <p:cNvSpPr/>
          <p:nvPr/>
        </p:nvSpPr>
        <p:spPr>
          <a:xfrm>
            <a:off x="7847692" y="3410631"/>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375" name="pl177">
            <a:extLst>
              <a:ext uri="{FF2B5EF4-FFF2-40B4-BE49-F238E27FC236}">
                <a16:creationId xmlns:a16="http://schemas.microsoft.com/office/drawing/2014/main" id="{361EC09F-041A-F045-801C-DAB8E203CBEB}"/>
              </a:ext>
            </a:extLst>
          </p:cNvPr>
          <p:cNvSpPr/>
          <p:nvPr/>
        </p:nvSpPr>
        <p:spPr>
          <a:xfrm>
            <a:off x="8844588" y="3424750"/>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376" name="pl178">
            <a:extLst>
              <a:ext uri="{FF2B5EF4-FFF2-40B4-BE49-F238E27FC236}">
                <a16:creationId xmlns:a16="http://schemas.microsoft.com/office/drawing/2014/main" id="{A14F0A01-155A-FA4C-A2F4-A2FAD07D240C}"/>
              </a:ext>
            </a:extLst>
          </p:cNvPr>
          <p:cNvSpPr/>
          <p:nvPr/>
        </p:nvSpPr>
        <p:spPr>
          <a:xfrm>
            <a:off x="8894432" y="3424750"/>
            <a:ext cx="0" cy="89408"/>
          </a:xfrm>
          <a:custGeom>
            <a:avLst/>
            <a:gdLst/>
            <a:ahLst/>
            <a:cxnLst/>
            <a:rect l="0" t="0" r="0" b="0"/>
            <a:pathLst>
              <a:path h="89408">
                <a:moveTo>
                  <a:pt x="0" y="0"/>
                </a:moveTo>
                <a:lnTo>
                  <a:pt x="0" y="89408"/>
                </a:lnTo>
              </a:path>
            </a:pathLst>
          </a:custGeom>
          <a:ln w="13550" cap="flat">
            <a:solidFill>
              <a:srgbClr val="FFFFFF">
                <a:alpha val="100000"/>
              </a:srgbClr>
            </a:solidFill>
            <a:prstDash val="solid"/>
            <a:round/>
          </a:ln>
        </p:spPr>
        <p:txBody>
          <a:bodyPr/>
          <a:lstStyle/>
          <a:p>
            <a:endParaRPr/>
          </a:p>
        </p:txBody>
      </p:sp>
      <p:sp>
        <p:nvSpPr>
          <p:cNvPr id="377" name="pl179">
            <a:extLst>
              <a:ext uri="{FF2B5EF4-FFF2-40B4-BE49-F238E27FC236}">
                <a16:creationId xmlns:a16="http://schemas.microsoft.com/office/drawing/2014/main" id="{B866BEF2-32E3-B448-9C12-0DEBBC3758D5}"/>
              </a:ext>
            </a:extLst>
          </p:cNvPr>
          <p:cNvSpPr/>
          <p:nvPr/>
        </p:nvSpPr>
        <p:spPr>
          <a:xfrm>
            <a:off x="8844588" y="3514158"/>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378" name="rc180">
            <a:extLst>
              <a:ext uri="{FF2B5EF4-FFF2-40B4-BE49-F238E27FC236}">
                <a16:creationId xmlns:a16="http://schemas.microsoft.com/office/drawing/2014/main" id="{F32797D3-8818-4A45-9A42-F8D7AC4A81CD}"/>
              </a:ext>
            </a:extLst>
          </p:cNvPr>
          <p:cNvSpPr/>
          <p:nvPr/>
        </p:nvSpPr>
        <p:spPr>
          <a:xfrm>
            <a:off x="7299399" y="2918619"/>
            <a:ext cx="2193170" cy="1604765"/>
          </a:xfrm>
          <a:prstGeom prst="rect">
            <a:avLst/>
          </a:prstGeom>
          <a:ln w="13550" cap="rnd">
            <a:solidFill>
              <a:srgbClr val="333333">
                <a:alpha val="100000"/>
              </a:srgbClr>
            </a:solidFill>
            <a:prstDash val="solid"/>
            <a:round/>
          </a:ln>
        </p:spPr>
        <p:txBody>
          <a:bodyPr/>
          <a:lstStyle/>
          <a:p>
            <a:endParaRPr/>
          </a:p>
        </p:txBody>
      </p:sp>
      <p:sp>
        <p:nvSpPr>
          <p:cNvPr id="380" name="pl182">
            <a:extLst>
              <a:ext uri="{FF2B5EF4-FFF2-40B4-BE49-F238E27FC236}">
                <a16:creationId xmlns:a16="http://schemas.microsoft.com/office/drawing/2014/main" id="{686DE458-0986-CA4D-A1A4-0A72CA678B41}"/>
              </a:ext>
            </a:extLst>
          </p:cNvPr>
          <p:cNvSpPr/>
          <p:nvPr/>
        </p:nvSpPr>
        <p:spPr>
          <a:xfrm>
            <a:off x="7299399" y="6003221"/>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81" name="pl183">
            <a:extLst>
              <a:ext uri="{FF2B5EF4-FFF2-40B4-BE49-F238E27FC236}">
                <a16:creationId xmlns:a16="http://schemas.microsoft.com/office/drawing/2014/main" id="{FA56F297-329F-AB4F-8CEE-621DDB85290E}"/>
              </a:ext>
            </a:extLst>
          </p:cNvPr>
          <p:cNvSpPr/>
          <p:nvPr/>
        </p:nvSpPr>
        <p:spPr>
          <a:xfrm>
            <a:off x="7299399" y="5760075"/>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82" name="pl184">
            <a:extLst>
              <a:ext uri="{FF2B5EF4-FFF2-40B4-BE49-F238E27FC236}">
                <a16:creationId xmlns:a16="http://schemas.microsoft.com/office/drawing/2014/main" id="{06C773A8-584D-3740-9AD9-B1B227B69CC3}"/>
              </a:ext>
            </a:extLst>
          </p:cNvPr>
          <p:cNvSpPr/>
          <p:nvPr/>
        </p:nvSpPr>
        <p:spPr>
          <a:xfrm>
            <a:off x="7299399" y="5516929"/>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83" name="pl185">
            <a:extLst>
              <a:ext uri="{FF2B5EF4-FFF2-40B4-BE49-F238E27FC236}">
                <a16:creationId xmlns:a16="http://schemas.microsoft.com/office/drawing/2014/main" id="{1B5A03AB-D7A2-0F44-BB7B-6103F835642E}"/>
              </a:ext>
            </a:extLst>
          </p:cNvPr>
          <p:cNvSpPr/>
          <p:nvPr/>
        </p:nvSpPr>
        <p:spPr>
          <a:xfrm>
            <a:off x="7299399" y="5273782"/>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84" name="pl186">
            <a:extLst>
              <a:ext uri="{FF2B5EF4-FFF2-40B4-BE49-F238E27FC236}">
                <a16:creationId xmlns:a16="http://schemas.microsoft.com/office/drawing/2014/main" id="{0747827E-949D-7A40-91E8-0CD595605E4E}"/>
              </a:ext>
            </a:extLst>
          </p:cNvPr>
          <p:cNvSpPr/>
          <p:nvPr/>
        </p:nvSpPr>
        <p:spPr>
          <a:xfrm>
            <a:off x="7299399" y="5030636"/>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85" name="pl187">
            <a:extLst>
              <a:ext uri="{FF2B5EF4-FFF2-40B4-BE49-F238E27FC236}">
                <a16:creationId xmlns:a16="http://schemas.microsoft.com/office/drawing/2014/main" id="{8F6DCBAD-4670-2B4C-BF28-E406A13C2854}"/>
              </a:ext>
            </a:extLst>
          </p:cNvPr>
          <p:cNvSpPr/>
          <p:nvPr/>
        </p:nvSpPr>
        <p:spPr>
          <a:xfrm>
            <a:off x="7299399" y="4787490"/>
            <a:ext cx="2193170" cy="0"/>
          </a:xfrm>
          <a:custGeom>
            <a:avLst/>
            <a:gdLst/>
            <a:ahLst/>
            <a:cxnLst/>
            <a:rect l="0" t="0" r="0" b="0"/>
            <a:pathLst>
              <a:path w="2193170">
                <a:moveTo>
                  <a:pt x="0" y="0"/>
                </a:moveTo>
                <a:lnTo>
                  <a:pt x="2193170" y="0"/>
                </a:lnTo>
                <a:lnTo>
                  <a:pt x="2193170" y="0"/>
                </a:lnTo>
              </a:path>
            </a:pathLst>
          </a:custGeom>
          <a:ln w="6775" cap="flat">
            <a:solidFill>
              <a:srgbClr val="EBEBEB">
                <a:alpha val="100000"/>
              </a:srgbClr>
            </a:solidFill>
            <a:prstDash val="solid"/>
            <a:round/>
          </a:ln>
        </p:spPr>
        <p:txBody>
          <a:bodyPr/>
          <a:lstStyle/>
          <a:p>
            <a:endParaRPr/>
          </a:p>
        </p:txBody>
      </p:sp>
      <p:sp>
        <p:nvSpPr>
          <p:cNvPr id="386" name="pl188">
            <a:extLst>
              <a:ext uri="{FF2B5EF4-FFF2-40B4-BE49-F238E27FC236}">
                <a16:creationId xmlns:a16="http://schemas.microsoft.com/office/drawing/2014/main" id="{958967B0-1F2C-514E-8EC8-BD26FB777DCD}"/>
              </a:ext>
            </a:extLst>
          </p:cNvPr>
          <p:cNvSpPr/>
          <p:nvPr/>
        </p:nvSpPr>
        <p:spPr>
          <a:xfrm>
            <a:off x="7299399" y="6124794"/>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87" name="pl189">
            <a:extLst>
              <a:ext uri="{FF2B5EF4-FFF2-40B4-BE49-F238E27FC236}">
                <a16:creationId xmlns:a16="http://schemas.microsoft.com/office/drawing/2014/main" id="{ECF99513-EDBF-714A-A2CF-60B635A4677A}"/>
              </a:ext>
            </a:extLst>
          </p:cNvPr>
          <p:cNvSpPr/>
          <p:nvPr/>
        </p:nvSpPr>
        <p:spPr>
          <a:xfrm>
            <a:off x="7299399" y="5881648"/>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88" name="pl190">
            <a:extLst>
              <a:ext uri="{FF2B5EF4-FFF2-40B4-BE49-F238E27FC236}">
                <a16:creationId xmlns:a16="http://schemas.microsoft.com/office/drawing/2014/main" id="{B3C813EE-BB09-2E4A-B47D-81E514353A96}"/>
              </a:ext>
            </a:extLst>
          </p:cNvPr>
          <p:cNvSpPr/>
          <p:nvPr/>
        </p:nvSpPr>
        <p:spPr>
          <a:xfrm>
            <a:off x="7299399" y="5638502"/>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89" name="pl191">
            <a:extLst>
              <a:ext uri="{FF2B5EF4-FFF2-40B4-BE49-F238E27FC236}">
                <a16:creationId xmlns:a16="http://schemas.microsoft.com/office/drawing/2014/main" id="{451C912E-3D24-1347-8F5A-B7F678F9E68F}"/>
              </a:ext>
            </a:extLst>
          </p:cNvPr>
          <p:cNvSpPr/>
          <p:nvPr/>
        </p:nvSpPr>
        <p:spPr>
          <a:xfrm>
            <a:off x="7299399" y="5395356"/>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90" name="pl192">
            <a:extLst>
              <a:ext uri="{FF2B5EF4-FFF2-40B4-BE49-F238E27FC236}">
                <a16:creationId xmlns:a16="http://schemas.microsoft.com/office/drawing/2014/main" id="{7A555BE6-63EF-BD44-BFDF-798464507B99}"/>
              </a:ext>
            </a:extLst>
          </p:cNvPr>
          <p:cNvSpPr/>
          <p:nvPr/>
        </p:nvSpPr>
        <p:spPr>
          <a:xfrm>
            <a:off x="7299399" y="5152209"/>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91" name="pl193">
            <a:extLst>
              <a:ext uri="{FF2B5EF4-FFF2-40B4-BE49-F238E27FC236}">
                <a16:creationId xmlns:a16="http://schemas.microsoft.com/office/drawing/2014/main" id="{1FF8C638-A2D3-8E41-88D2-7B77B41EF58A}"/>
              </a:ext>
            </a:extLst>
          </p:cNvPr>
          <p:cNvSpPr/>
          <p:nvPr/>
        </p:nvSpPr>
        <p:spPr>
          <a:xfrm>
            <a:off x="7299399" y="4909063"/>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92" name="pl194">
            <a:extLst>
              <a:ext uri="{FF2B5EF4-FFF2-40B4-BE49-F238E27FC236}">
                <a16:creationId xmlns:a16="http://schemas.microsoft.com/office/drawing/2014/main" id="{B86EEB70-D127-2F43-9209-F4E67EE76708}"/>
              </a:ext>
            </a:extLst>
          </p:cNvPr>
          <p:cNvSpPr/>
          <p:nvPr/>
        </p:nvSpPr>
        <p:spPr>
          <a:xfrm>
            <a:off x="7299399" y="4665917"/>
            <a:ext cx="2193170" cy="0"/>
          </a:xfrm>
          <a:custGeom>
            <a:avLst/>
            <a:gdLst/>
            <a:ahLst/>
            <a:cxnLst/>
            <a:rect l="0" t="0" r="0" b="0"/>
            <a:pathLst>
              <a:path w="2193170">
                <a:moveTo>
                  <a:pt x="0" y="0"/>
                </a:moveTo>
                <a:lnTo>
                  <a:pt x="2193170" y="0"/>
                </a:lnTo>
                <a:lnTo>
                  <a:pt x="2193170" y="0"/>
                </a:lnTo>
              </a:path>
            </a:pathLst>
          </a:custGeom>
          <a:ln w="13550" cap="flat">
            <a:solidFill>
              <a:srgbClr val="EBEBEB">
                <a:alpha val="100000"/>
              </a:srgbClr>
            </a:solidFill>
            <a:prstDash val="solid"/>
            <a:round/>
          </a:ln>
        </p:spPr>
        <p:txBody>
          <a:bodyPr/>
          <a:lstStyle/>
          <a:p>
            <a:endParaRPr/>
          </a:p>
        </p:txBody>
      </p:sp>
      <p:sp>
        <p:nvSpPr>
          <p:cNvPr id="393" name="pl195">
            <a:extLst>
              <a:ext uri="{FF2B5EF4-FFF2-40B4-BE49-F238E27FC236}">
                <a16:creationId xmlns:a16="http://schemas.microsoft.com/office/drawing/2014/main" id="{5F197A87-8564-2042-8D42-CAA48C69F0EE}"/>
              </a:ext>
            </a:extLst>
          </p:cNvPr>
          <p:cNvSpPr/>
          <p:nvPr/>
        </p:nvSpPr>
        <p:spPr>
          <a:xfrm>
            <a:off x="7897537" y="4592973"/>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94" name="pl196">
            <a:extLst>
              <a:ext uri="{FF2B5EF4-FFF2-40B4-BE49-F238E27FC236}">
                <a16:creationId xmlns:a16="http://schemas.microsoft.com/office/drawing/2014/main" id="{F28E6478-9CDC-1848-9DE8-5D6158737AE6}"/>
              </a:ext>
            </a:extLst>
          </p:cNvPr>
          <p:cNvSpPr/>
          <p:nvPr/>
        </p:nvSpPr>
        <p:spPr>
          <a:xfrm>
            <a:off x="8894432" y="4592973"/>
            <a:ext cx="0" cy="1604765"/>
          </a:xfrm>
          <a:custGeom>
            <a:avLst/>
            <a:gdLst/>
            <a:ahLst/>
            <a:cxnLst/>
            <a:rect l="0" t="0" r="0" b="0"/>
            <a:pathLst>
              <a:path h="1604765">
                <a:moveTo>
                  <a:pt x="0" y="1604765"/>
                </a:moveTo>
                <a:lnTo>
                  <a:pt x="0" y="0"/>
                </a:lnTo>
                <a:lnTo>
                  <a:pt x="0" y="0"/>
                </a:lnTo>
              </a:path>
            </a:pathLst>
          </a:custGeom>
          <a:ln w="13550" cap="flat">
            <a:solidFill>
              <a:srgbClr val="EBEBEB">
                <a:alpha val="100000"/>
              </a:srgbClr>
            </a:solidFill>
            <a:prstDash val="solid"/>
            <a:round/>
          </a:ln>
        </p:spPr>
        <p:txBody>
          <a:bodyPr/>
          <a:lstStyle/>
          <a:p>
            <a:endParaRPr/>
          </a:p>
        </p:txBody>
      </p:sp>
      <p:sp>
        <p:nvSpPr>
          <p:cNvPr id="395" name="rc197">
            <a:extLst>
              <a:ext uri="{FF2B5EF4-FFF2-40B4-BE49-F238E27FC236}">
                <a16:creationId xmlns:a16="http://schemas.microsoft.com/office/drawing/2014/main" id="{4EE118A3-4EE6-BA4F-B4AD-D70E8788D103}"/>
              </a:ext>
            </a:extLst>
          </p:cNvPr>
          <p:cNvSpPr/>
          <p:nvPr/>
        </p:nvSpPr>
        <p:spPr>
          <a:xfrm>
            <a:off x="7448934" y="5152798"/>
            <a:ext cx="897206" cy="971996"/>
          </a:xfrm>
          <a:prstGeom prst="rect">
            <a:avLst/>
          </a:prstGeom>
          <a:solidFill>
            <a:schemeClr val="accent3"/>
          </a:solidFill>
          <a:ln w="13550" cap="flat">
            <a:solidFill>
              <a:srgbClr val="FFFFFF">
                <a:alpha val="100000"/>
              </a:srgbClr>
            </a:solidFill>
            <a:prstDash val="solid"/>
            <a:round/>
          </a:ln>
        </p:spPr>
        <p:txBody>
          <a:bodyPr/>
          <a:lstStyle/>
          <a:p>
            <a:endParaRPr/>
          </a:p>
        </p:txBody>
      </p:sp>
      <p:sp>
        <p:nvSpPr>
          <p:cNvPr id="396" name="rc198">
            <a:extLst>
              <a:ext uri="{FF2B5EF4-FFF2-40B4-BE49-F238E27FC236}">
                <a16:creationId xmlns:a16="http://schemas.microsoft.com/office/drawing/2014/main" id="{C735945B-D57E-1149-8CEA-B5D2D4E65A06}"/>
              </a:ext>
            </a:extLst>
          </p:cNvPr>
          <p:cNvSpPr/>
          <p:nvPr/>
        </p:nvSpPr>
        <p:spPr>
          <a:xfrm>
            <a:off x="8445829" y="5049474"/>
            <a:ext cx="897206" cy="1075320"/>
          </a:xfrm>
          <a:prstGeom prst="rect">
            <a:avLst/>
          </a:prstGeom>
          <a:solidFill>
            <a:schemeClr val="accent1"/>
          </a:solidFill>
          <a:ln w="13550" cap="flat">
            <a:solidFill>
              <a:srgbClr val="FFFFFF">
                <a:alpha val="100000"/>
              </a:srgbClr>
            </a:solidFill>
            <a:prstDash val="solid"/>
            <a:round/>
          </a:ln>
        </p:spPr>
        <p:txBody>
          <a:bodyPr/>
          <a:lstStyle/>
          <a:p>
            <a:endParaRPr/>
          </a:p>
        </p:txBody>
      </p:sp>
      <p:sp>
        <p:nvSpPr>
          <p:cNvPr id="397" name="pl199">
            <a:extLst>
              <a:ext uri="{FF2B5EF4-FFF2-40B4-BE49-F238E27FC236}">
                <a16:creationId xmlns:a16="http://schemas.microsoft.com/office/drawing/2014/main" id="{BC3C38AE-1629-2546-9959-3AC527043AE8}"/>
              </a:ext>
            </a:extLst>
          </p:cNvPr>
          <p:cNvSpPr/>
          <p:nvPr/>
        </p:nvSpPr>
        <p:spPr>
          <a:xfrm>
            <a:off x="7847692" y="5115708"/>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398" name="pl200">
            <a:extLst>
              <a:ext uri="{FF2B5EF4-FFF2-40B4-BE49-F238E27FC236}">
                <a16:creationId xmlns:a16="http://schemas.microsoft.com/office/drawing/2014/main" id="{505FE638-6AE3-7B41-9C8D-6248FC09B4C8}"/>
              </a:ext>
            </a:extLst>
          </p:cNvPr>
          <p:cNvSpPr/>
          <p:nvPr/>
        </p:nvSpPr>
        <p:spPr>
          <a:xfrm>
            <a:off x="7897537" y="5115708"/>
            <a:ext cx="0" cy="74179"/>
          </a:xfrm>
          <a:custGeom>
            <a:avLst/>
            <a:gdLst/>
            <a:ahLst/>
            <a:cxnLst/>
            <a:rect l="0" t="0" r="0" b="0"/>
            <a:pathLst>
              <a:path h="74179">
                <a:moveTo>
                  <a:pt x="0" y="0"/>
                </a:moveTo>
                <a:lnTo>
                  <a:pt x="0" y="74179"/>
                </a:lnTo>
              </a:path>
            </a:pathLst>
          </a:custGeom>
          <a:ln w="13550" cap="flat">
            <a:solidFill>
              <a:srgbClr val="FFFFFF">
                <a:alpha val="100000"/>
              </a:srgbClr>
            </a:solidFill>
            <a:prstDash val="solid"/>
            <a:round/>
          </a:ln>
        </p:spPr>
        <p:txBody>
          <a:bodyPr/>
          <a:lstStyle/>
          <a:p>
            <a:endParaRPr/>
          </a:p>
        </p:txBody>
      </p:sp>
      <p:sp>
        <p:nvSpPr>
          <p:cNvPr id="399" name="pl201">
            <a:extLst>
              <a:ext uri="{FF2B5EF4-FFF2-40B4-BE49-F238E27FC236}">
                <a16:creationId xmlns:a16="http://schemas.microsoft.com/office/drawing/2014/main" id="{E8E2DB64-1C29-F84D-AEBD-5019F953E70B}"/>
              </a:ext>
            </a:extLst>
          </p:cNvPr>
          <p:cNvSpPr/>
          <p:nvPr/>
        </p:nvSpPr>
        <p:spPr>
          <a:xfrm>
            <a:off x="7847692" y="5189888"/>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400" name="pl202">
            <a:extLst>
              <a:ext uri="{FF2B5EF4-FFF2-40B4-BE49-F238E27FC236}">
                <a16:creationId xmlns:a16="http://schemas.microsoft.com/office/drawing/2014/main" id="{B17CB877-F8F4-7940-9C3D-17579D78CFFD}"/>
              </a:ext>
            </a:extLst>
          </p:cNvPr>
          <p:cNvSpPr/>
          <p:nvPr/>
        </p:nvSpPr>
        <p:spPr>
          <a:xfrm>
            <a:off x="8844588" y="5010077"/>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401" name="pl203">
            <a:extLst>
              <a:ext uri="{FF2B5EF4-FFF2-40B4-BE49-F238E27FC236}">
                <a16:creationId xmlns:a16="http://schemas.microsoft.com/office/drawing/2014/main" id="{471FDE05-ED3C-8544-A316-9D4B3DC910F8}"/>
              </a:ext>
            </a:extLst>
          </p:cNvPr>
          <p:cNvSpPr/>
          <p:nvPr/>
        </p:nvSpPr>
        <p:spPr>
          <a:xfrm>
            <a:off x="8894432" y="5010077"/>
            <a:ext cx="0" cy="78793"/>
          </a:xfrm>
          <a:custGeom>
            <a:avLst/>
            <a:gdLst/>
            <a:ahLst/>
            <a:cxnLst/>
            <a:rect l="0" t="0" r="0" b="0"/>
            <a:pathLst>
              <a:path h="78793">
                <a:moveTo>
                  <a:pt x="0" y="0"/>
                </a:moveTo>
                <a:lnTo>
                  <a:pt x="0" y="78793"/>
                </a:lnTo>
              </a:path>
            </a:pathLst>
          </a:custGeom>
          <a:ln w="13550" cap="flat">
            <a:solidFill>
              <a:srgbClr val="FFFFFF">
                <a:alpha val="100000"/>
              </a:srgbClr>
            </a:solidFill>
            <a:prstDash val="solid"/>
            <a:round/>
          </a:ln>
        </p:spPr>
        <p:txBody>
          <a:bodyPr/>
          <a:lstStyle/>
          <a:p>
            <a:endParaRPr/>
          </a:p>
        </p:txBody>
      </p:sp>
      <p:sp>
        <p:nvSpPr>
          <p:cNvPr id="402" name="pl204">
            <a:extLst>
              <a:ext uri="{FF2B5EF4-FFF2-40B4-BE49-F238E27FC236}">
                <a16:creationId xmlns:a16="http://schemas.microsoft.com/office/drawing/2014/main" id="{80ABFEFD-D8D0-754A-961B-3477DBA4A532}"/>
              </a:ext>
            </a:extLst>
          </p:cNvPr>
          <p:cNvSpPr/>
          <p:nvPr/>
        </p:nvSpPr>
        <p:spPr>
          <a:xfrm>
            <a:off x="8844588" y="5088871"/>
            <a:ext cx="99689" cy="0"/>
          </a:xfrm>
          <a:custGeom>
            <a:avLst/>
            <a:gdLst/>
            <a:ahLst/>
            <a:cxnLst/>
            <a:rect l="0" t="0" r="0" b="0"/>
            <a:pathLst>
              <a:path w="99689">
                <a:moveTo>
                  <a:pt x="0" y="0"/>
                </a:moveTo>
                <a:lnTo>
                  <a:pt x="99689" y="0"/>
                </a:lnTo>
              </a:path>
            </a:pathLst>
          </a:custGeom>
          <a:ln w="13550" cap="flat">
            <a:solidFill>
              <a:srgbClr val="FFFFFF">
                <a:alpha val="100000"/>
              </a:srgbClr>
            </a:solidFill>
            <a:prstDash val="solid"/>
            <a:round/>
          </a:ln>
        </p:spPr>
        <p:txBody>
          <a:bodyPr/>
          <a:lstStyle/>
          <a:p>
            <a:endParaRPr/>
          </a:p>
        </p:txBody>
      </p:sp>
      <p:sp>
        <p:nvSpPr>
          <p:cNvPr id="403" name="rc205">
            <a:extLst>
              <a:ext uri="{FF2B5EF4-FFF2-40B4-BE49-F238E27FC236}">
                <a16:creationId xmlns:a16="http://schemas.microsoft.com/office/drawing/2014/main" id="{9D489351-8DE9-D940-A2AC-C450E4055FCC}"/>
              </a:ext>
            </a:extLst>
          </p:cNvPr>
          <p:cNvSpPr/>
          <p:nvPr/>
        </p:nvSpPr>
        <p:spPr>
          <a:xfrm>
            <a:off x="7299399" y="4592973"/>
            <a:ext cx="2193170" cy="1604765"/>
          </a:xfrm>
          <a:prstGeom prst="rect">
            <a:avLst/>
          </a:prstGeom>
          <a:ln w="13550" cap="rnd">
            <a:solidFill>
              <a:srgbClr val="333333">
                <a:alpha val="100000"/>
              </a:srgbClr>
            </a:solidFill>
            <a:prstDash val="solid"/>
            <a:round/>
          </a:ln>
        </p:spPr>
        <p:txBody>
          <a:bodyPr/>
          <a:lstStyle/>
          <a:p>
            <a:endParaRPr/>
          </a:p>
        </p:txBody>
      </p:sp>
      <p:sp>
        <p:nvSpPr>
          <p:cNvPr id="404" name="rc206">
            <a:extLst>
              <a:ext uri="{FF2B5EF4-FFF2-40B4-BE49-F238E27FC236}">
                <a16:creationId xmlns:a16="http://schemas.microsoft.com/office/drawing/2014/main" id="{C32CC356-C28E-DF45-947B-105E8250B54A}"/>
              </a:ext>
            </a:extLst>
          </p:cNvPr>
          <p:cNvSpPr/>
          <p:nvPr/>
        </p:nvSpPr>
        <p:spPr>
          <a:xfrm>
            <a:off x="2773880" y="919945"/>
            <a:ext cx="2193170" cy="32432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405" name="tx207">
            <a:extLst>
              <a:ext uri="{FF2B5EF4-FFF2-40B4-BE49-F238E27FC236}">
                <a16:creationId xmlns:a16="http://schemas.microsoft.com/office/drawing/2014/main" id="{689F9909-C342-2547-9FBC-638C9F3BEDAC}"/>
              </a:ext>
            </a:extLst>
          </p:cNvPr>
          <p:cNvSpPr/>
          <p:nvPr/>
        </p:nvSpPr>
        <p:spPr>
          <a:xfrm>
            <a:off x="3338963" y="933177"/>
            <a:ext cx="1063004" cy="24149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Average</a:t>
            </a:r>
          </a:p>
        </p:txBody>
      </p:sp>
      <p:sp>
        <p:nvSpPr>
          <p:cNvPr id="406" name="rc208">
            <a:extLst>
              <a:ext uri="{FF2B5EF4-FFF2-40B4-BE49-F238E27FC236}">
                <a16:creationId xmlns:a16="http://schemas.microsoft.com/office/drawing/2014/main" id="{2014EF01-6FB2-B949-BD8B-C393FEDB93A5}"/>
              </a:ext>
            </a:extLst>
          </p:cNvPr>
          <p:cNvSpPr/>
          <p:nvPr/>
        </p:nvSpPr>
        <p:spPr>
          <a:xfrm>
            <a:off x="5036640" y="919945"/>
            <a:ext cx="2193170" cy="32432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407" name="tx209">
            <a:extLst>
              <a:ext uri="{FF2B5EF4-FFF2-40B4-BE49-F238E27FC236}">
                <a16:creationId xmlns:a16="http://schemas.microsoft.com/office/drawing/2014/main" id="{D1AAABA4-52C0-0248-AE54-F7DB745C0BFC}"/>
              </a:ext>
            </a:extLst>
          </p:cNvPr>
          <p:cNvSpPr/>
          <p:nvPr/>
        </p:nvSpPr>
        <p:spPr>
          <a:xfrm>
            <a:off x="5457731" y="925240"/>
            <a:ext cx="1350987"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Disfigured</a:t>
            </a:r>
          </a:p>
        </p:txBody>
      </p:sp>
      <p:sp>
        <p:nvSpPr>
          <p:cNvPr id="408" name="rc210">
            <a:extLst>
              <a:ext uri="{FF2B5EF4-FFF2-40B4-BE49-F238E27FC236}">
                <a16:creationId xmlns:a16="http://schemas.microsoft.com/office/drawing/2014/main" id="{46BF4B6E-86B0-654C-98E9-1C7766A475B1}"/>
              </a:ext>
            </a:extLst>
          </p:cNvPr>
          <p:cNvSpPr/>
          <p:nvPr/>
        </p:nvSpPr>
        <p:spPr>
          <a:xfrm>
            <a:off x="7299399" y="919945"/>
            <a:ext cx="2193170" cy="324320"/>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409" name="tx211">
            <a:extLst>
              <a:ext uri="{FF2B5EF4-FFF2-40B4-BE49-F238E27FC236}">
                <a16:creationId xmlns:a16="http://schemas.microsoft.com/office/drawing/2014/main" id="{B09F442B-C298-294B-8FCD-8AA7B3465FDB}"/>
              </a:ext>
            </a:extLst>
          </p:cNvPr>
          <p:cNvSpPr/>
          <p:nvPr/>
        </p:nvSpPr>
        <p:spPr>
          <a:xfrm>
            <a:off x="7995079" y="978024"/>
            <a:ext cx="801811"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Obese</a:t>
            </a:r>
          </a:p>
        </p:txBody>
      </p:sp>
      <p:sp>
        <p:nvSpPr>
          <p:cNvPr id="410" name="rc212">
            <a:extLst>
              <a:ext uri="{FF2B5EF4-FFF2-40B4-BE49-F238E27FC236}">
                <a16:creationId xmlns:a16="http://schemas.microsoft.com/office/drawing/2014/main" id="{6676D7F9-13F4-C945-BBA2-0AE09B0F2719}"/>
              </a:ext>
            </a:extLst>
          </p:cNvPr>
          <p:cNvSpPr/>
          <p:nvPr/>
        </p:nvSpPr>
        <p:spPr>
          <a:xfrm>
            <a:off x="9492570" y="1244265"/>
            <a:ext cx="324320" cy="1604765"/>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411" name="tx213">
            <a:extLst>
              <a:ext uri="{FF2B5EF4-FFF2-40B4-BE49-F238E27FC236}">
                <a16:creationId xmlns:a16="http://schemas.microsoft.com/office/drawing/2014/main" id="{914633CA-D0F4-764F-9012-42238A4B9A3B}"/>
              </a:ext>
            </a:extLst>
          </p:cNvPr>
          <p:cNvSpPr/>
          <p:nvPr/>
        </p:nvSpPr>
        <p:spPr>
          <a:xfrm rot="5400000">
            <a:off x="9011383" y="1921929"/>
            <a:ext cx="1350987"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Disfigured</a:t>
            </a:r>
          </a:p>
        </p:txBody>
      </p:sp>
      <p:sp>
        <p:nvSpPr>
          <p:cNvPr id="412" name="rc214">
            <a:extLst>
              <a:ext uri="{FF2B5EF4-FFF2-40B4-BE49-F238E27FC236}">
                <a16:creationId xmlns:a16="http://schemas.microsoft.com/office/drawing/2014/main" id="{4EEC55EA-FC2E-DD4F-8AAD-DC3F548F0100}"/>
              </a:ext>
            </a:extLst>
          </p:cNvPr>
          <p:cNvSpPr/>
          <p:nvPr/>
        </p:nvSpPr>
        <p:spPr>
          <a:xfrm>
            <a:off x="9816890" y="1244265"/>
            <a:ext cx="324320" cy="1604765"/>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413" name="tx215">
            <a:extLst>
              <a:ext uri="{FF2B5EF4-FFF2-40B4-BE49-F238E27FC236}">
                <a16:creationId xmlns:a16="http://schemas.microsoft.com/office/drawing/2014/main" id="{688DA909-A0AB-524C-BE66-0C0F80168B2C}"/>
              </a:ext>
            </a:extLst>
          </p:cNvPr>
          <p:cNvSpPr/>
          <p:nvPr/>
        </p:nvSpPr>
        <p:spPr>
          <a:xfrm rot="5400000">
            <a:off x="9517150" y="1921929"/>
            <a:ext cx="988094"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Study 1</a:t>
            </a:r>
          </a:p>
        </p:txBody>
      </p:sp>
      <p:sp>
        <p:nvSpPr>
          <p:cNvPr id="414" name="rc216">
            <a:extLst>
              <a:ext uri="{FF2B5EF4-FFF2-40B4-BE49-F238E27FC236}">
                <a16:creationId xmlns:a16="http://schemas.microsoft.com/office/drawing/2014/main" id="{1ABA748D-8383-DC4C-B8FD-FDECA27D1D55}"/>
              </a:ext>
            </a:extLst>
          </p:cNvPr>
          <p:cNvSpPr/>
          <p:nvPr/>
        </p:nvSpPr>
        <p:spPr>
          <a:xfrm>
            <a:off x="9492570" y="2918619"/>
            <a:ext cx="324320" cy="1604765"/>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415" name="tx217">
            <a:extLst>
              <a:ext uri="{FF2B5EF4-FFF2-40B4-BE49-F238E27FC236}">
                <a16:creationId xmlns:a16="http://schemas.microsoft.com/office/drawing/2014/main" id="{D50E63D9-5971-4043-BAAC-1C447C5B744C}"/>
              </a:ext>
            </a:extLst>
          </p:cNvPr>
          <p:cNvSpPr/>
          <p:nvPr/>
        </p:nvSpPr>
        <p:spPr>
          <a:xfrm rot="5400000">
            <a:off x="9259579" y="3622676"/>
            <a:ext cx="801811"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Obese</a:t>
            </a:r>
          </a:p>
        </p:txBody>
      </p:sp>
      <p:sp>
        <p:nvSpPr>
          <p:cNvPr id="416" name="rc218">
            <a:extLst>
              <a:ext uri="{FF2B5EF4-FFF2-40B4-BE49-F238E27FC236}">
                <a16:creationId xmlns:a16="http://schemas.microsoft.com/office/drawing/2014/main" id="{F34F66E1-ED65-BD4E-AFF5-97B094CD3C19}"/>
              </a:ext>
            </a:extLst>
          </p:cNvPr>
          <p:cNvSpPr/>
          <p:nvPr/>
        </p:nvSpPr>
        <p:spPr>
          <a:xfrm>
            <a:off x="9816890" y="2918619"/>
            <a:ext cx="324320" cy="1604765"/>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417" name="tx219">
            <a:extLst>
              <a:ext uri="{FF2B5EF4-FFF2-40B4-BE49-F238E27FC236}">
                <a16:creationId xmlns:a16="http://schemas.microsoft.com/office/drawing/2014/main" id="{D1933B0E-5E04-D645-A0E8-6AB5630E78AA}"/>
              </a:ext>
            </a:extLst>
          </p:cNvPr>
          <p:cNvSpPr/>
          <p:nvPr/>
        </p:nvSpPr>
        <p:spPr>
          <a:xfrm rot="5400000">
            <a:off x="9517150" y="3596284"/>
            <a:ext cx="988094"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Study 1</a:t>
            </a:r>
          </a:p>
        </p:txBody>
      </p:sp>
      <p:sp>
        <p:nvSpPr>
          <p:cNvPr id="418" name="rc220">
            <a:extLst>
              <a:ext uri="{FF2B5EF4-FFF2-40B4-BE49-F238E27FC236}">
                <a16:creationId xmlns:a16="http://schemas.microsoft.com/office/drawing/2014/main" id="{57838DB2-E736-1C48-B582-8767FC433584}"/>
              </a:ext>
            </a:extLst>
          </p:cNvPr>
          <p:cNvSpPr/>
          <p:nvPr/>
        </p:nvSpPr>
        <p:spPr>
          <a:xfrm>
            <a:off x="9492570" y="4592973"/>
            <a:ext cx="324320" cy="1604765"/>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419" name="tx221">
            <a:extLst>
              <a:ext uri="{FF2B5EF4-FFF2-40B4-BE49-F238E27FC236}">
                <a16:creationId xmlns:a16="http://schemas.microsoft.com/office/drawing/2014/main" id="{94089E3B-C2B3-1B4C-A9F1-C07EA0F91A76}"/>
              </a:ext>
            </a:extLst>
          </p:cNvPr>
          <p:cNvSpPr/>
          <p:nvPr/>
        </p:nvSpPr>
        <p:spPr>
          <a:xfrm rot="5400000">
            <a:off x="9357868" y="5297030"/>
            <a:ext cx="605234"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Both</a:t>
            </a:r>
          </a:p>
        </p:txBody>
      </p:sp>
      <p:sp>
        <p:nvSpPr>
          <p:cNvPr id="420" name="rc222">
            <a:extLst>
              <a:ext uri="{FF2B5EF4-FFF2-40B4-BE49-F238E27FC236}">
                <a16:creationId xmlns:a16="http://schemas.microsoft.com/office/drawing/2014/main" id="{7C02553E-A164-3043-A6CC-76547534E48D}"/>
              </a:ext>
            </a:extLst>
          </p:cNvPr>
          <p:cNvSpPr/>
          <p:nvPr/>
        </p:nvSpPr>
        <p:spPr>
          <a:xfrm>
            <a:off x="9816890" y="4592973"/>
            <a:ext cx="324320" cy="1604765"/>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421" name="tx223">
            <a:extLst>
              <a:ext uri="{FF2B5EF4-FFF2-40B4-BE49-F238E27FC236}">
                <a16:creationId xmlns:a16="http://schemas.microsoft.com/office/drawing/2014/main" id="{0008AF1C-4F10-C142-ABD3-9C72CB33739A}"/>
              </a:ext>
            </a:extLst>
          </p:cNvPr>
          <p:cNvSpPr/>
          <p:nvPr/>
        </p:nvSpPr>
        <p:spPr>
          <a:xfrm rot="5400000">
            <a:off x="9517150" y="5270638"/>
            <a:ext cx="988094"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aramond"/>
                <a:cs typeface="Garamond"/>
              </a:rPr>
              <a:t>Study 2</a:t>
            </a:r>
          </a:p>
        </p:txBody>
      </p:sp>
      <p:sp>
        <p:nvSpPr>
          <p:cNvPr id="422" name="pl224">
            <a:extLst>
              <a:ext uri="{FF2B5EF4-FFF2-40B4-BE49-F238E27FC236}">
                <a16:creationId xmlns:a16="http://schemas.microsoft.com/office/drawing/2014/main" id="{FF87A1D6-5C62-844C-AC2B-C248FD78E973}"/>
              </a:ext>
            </a:extLst>
          </p:cNvPr>
          <p:cNvSpPr/>
          <p:nvPr/>
        </p:nvSpPr>
        <p:spPr>
          <a:xfrm>
            <a:off x="3372018"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23" name="pl225">
            <a:extLst>
              <a:ext uri="{FF2B5EF4-FFF2-40B4-BE49-F238E27FC236}">
                <a16:creationId xmlns:a16="http://schemas.microsoft.com/office/drawing/2014/main" id="{12492D9D-90D4-F243-A0D4-4403B0E0965D}"/>
              </a:ext>
            </a:extLst>
          </p:cNvPr>
          <p:cNvSpPr/>
          <p:nvPr/>
        </p:nvSpPr>
        <p:spPr>
          <a:xfrm>
            <a:off x="4368913"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24" name="tx226">
            <a:extLst>
              <a:ext uri="{FF2B5EF4-FFF2-40B4-BE49-F238E27FC236}">
                <a16:creationId xmlns:a16="http://schemas.microsoft.com/office/drawing/2014/main" id="{6F4DC558-8488-0744-99E1-5B0DE509AC63}"/>
              </a:ext>
            </a:extLst>
          </p:cNvPr>
          <p:cNvSpPr/>
          <p:nvPr/>
        </p:nvSpPr>
        <p:spPr>
          <a:xfrm>
            <a:off x="2651876" y="6248859"/>
            <a:ext cx="1440284"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+Harmless</a:t>
            </a:r>
          </a:p>
        </p:txBody>
      </p:sp>
      <p:sp>
        <p:nvSpPr>
          <p:cNvPr id="425" name="tx227">
            <a:extLst>
              <a:ext uri="{FF2B5EF4-FFF2-40B4-BE49-F238E27FC236}">
                <a16:creationId xmlns:a16="http://schemas.microsoft.com/office/drawing/2014/main" id="{F7E29863-2A01-AC49-9992-3EF765510883}"/>
              </a:ext>
            </a:extLst>
          </p:cNvPr>
          <p:cNvSpPr/>
          <p:nvPr/>
        </p:nvSpPr>
        <p:spPr>
          <a:xfrm>
            <a:off x="3622168" y="6248859"/>
            <a:ext cx="1493490"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+Infectious</a:t>
            </a:r>
          </a:p>
        </p:txBody>
      </p:sp>
      <p:sp>
        <p:nvSpPr>
          <p:cNvPr id="426" name="pl228">
            <a:extLst>
              <a:ext uri="{FF2B5EF4-FFF2-40B4-BE49-F238E27FC236}">
                <a16:creationId xmlns:a16="http://schemas.microsoft.com/office/drawing/2014/main" id="{95451639-01DB-1C4C-B1D4-E92BB4C9C11B}"/>
              </a:ext>
            </a:extLst>
          </p:cNvPr>
          <p:cNvSpPr/>
          <p:nvPr/>
        </p:nvSpPr>
        <p:spPr>
          <a:xfrm>
            <a:off x="5634777"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27" name="pl229">
            <a:extLst>
              <a:ext uri="{FF2B5EF4-FFF2-40B4-BE49-F238E27FC236}">
                <a16:creationId xmlns:a16="http://schemas.microsoft.com/office/drawing/2014/main" id="{AEB392E0-9BA9-EE4B-ACCD-905F3E3CADDA}"/>
              </a:ext>
            </a:extLst>
          </p:cNvPr>
          <p:cNvSpPr/>
          <p:nvPr/>
        </p:nvSpPr>
        <p:spPr>
          <a:xfrm>
            <a:off x="6631673"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28" name="tx230">
            <a:extLst>
              <a:ext uri="{FF2B5EF4-FFF2-40B4-BE49-F238E27FC236}">
                <a16:creationId xmlns:a16="http://schemas.microsoft.com/office/drawing/2014/main" id="{0896E0E9-3DD5-D445-8243-B10A82E52E37}"/>
              </a:ext>
            </a:extLst>
          </p:cNvPr>
          <p:cNvSpPr/>
          <p:nvPr/>
        </p:nvSpPr>
        <p:spPr>
          <a:xfrm>
            <a:off x="4914635" y="6248859"/>
            <a:ext cx="1440284"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+Harmless</a:t>
            </a:r>
          </a:p>
        </p:txBody>
      </p:sp>
      <p:sp>
        <p:nvSpPr>
          <p:cNvPr id="429" name="tx231">
            <a:extLst>
              <a:ext uri="{FF2B5EF4-FFF2-40B4-BE49-F238E27FC236}">
                <a16:creationId xmlns:a16="http://schemas.microsoft.com/office/drawing/2014/main" id="{1F6CF8F1-9E09-9942-8EC8-A111808B51A7}"/>
              </a:ext>
            </a:extLst>
          </p:cNvPr>
          <p:cNvSpPr/>
          <p:nvPr/>
        </p:nvSpPr>
        <p:spPr>
          <a:xfrm>
            <a:off x="5884928" y="6248859"/>
            <a:ext cx="1493490"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+Infectious</a:t>
            </a:r>
          </a:p>
        </p:txBody>
      </p:sp>
      <p:sp>
        <p:nvSpPr>
          <p:cNvPr id="430" name="pl232">
            <a:extLst>
              <a:ext uri="{FF2B5EF4-FFF2-40B4-BE49-F238E27FC236}">
                <a16:creationId xmlns:a16="http://schemas.microsoft.com/office/drawing/2014/main" id="{3089D971-78FB-854A-B1B8-26E99AA2FF41}"/>
              </a:ext>
            </a:extLst>
          </p:cNvPr>
          <p:cNvSpPr/>
          <p:nvPr/>
        </p:nvSpPr>
        <p:spPr>
          <a:xfrm>
            <a:off x="7897537"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31" name="pl233">
            <a:extLst>
              <a:ext uri="{FF2B5EF4-FFF2-40B4-BE49-F238E27FC236}">
                <a16:creationId xmlns:a16="http://schemas.microsoft.com/office/drawing/2014/main" id="{5C658BC7-9656-6A42-954F-B1E75E92A084}"/>
              </a:ext>
            </a:extLst>
          </p:cNvPr>
          <p:cNvSpPr/>
          <p:nvPr/>
        </p:nvSpPr>
        <p:spPr>
          <a:xfrm>
            <a:off x="8894432" y="619773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432" name="tx234">
            <a:extLst>
              <a:ext uri="{FF2B5EF4-FFF2-40B4-BE49-F238E27FC236}">
                <a16:creationId xmlns:a16="http://schemas.microsoft.com/office/drawing/2014/main" id="{42C51254-F551-BA4B-B95B-47BCE1C532FC}"/>
              </a:ext>
            </a:extLst>
          </p:cNvPr>
          <p:cNvSpPr/>
          <p:nvPr/>
        </p:nvSpPr>
        <p:spPr>
          <a:xfrm>
            <a:off x="7177395" y="6248859"/>
            <a:ext cx="1440284"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+Harmless</a:t>
            </a:r>
          </a:p>
        </p:txBody>
      </p:sp>
      <p:sp>
        <p:nvSpPr>
          <p:cNvPr id="433" name="tx235">
            <a:extLst>
              <a:ext uri="{FF2B5EF4-FFF2-40B4-BE49-F238E27FC236}">
                <a16:creationId xmlns:a16="http://schemas.microsoft.com/office/drawing/2014/main" id="{EE7A0095-9AC4-904D-BFC7-EAEDBF1BB3DF}"/>
              </a:ext>
            </a:extLst>
          </p:cNvPr>
          <p:cNvSpPr/>
          <p:nvPr/>
        </p:nvSpPr>
        <p:spPr>
          <a:xfrm>
            <a:off x="8147687" y="6248859"/>
            <a:ext cx="1493490"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+Infectious</a:t>
            </a:r>
          </a:p>
        </p:txBody>
      </p:sp>
      <p:sp>
        <p:nvSpPr>
          <p:cNvPr id="434" name="tx236">
            <a:extLst>
              <a:ext uri="{FF2B5EF4-FFF2-40B4-BE49-F238E27FC236}">
                <a16:creationId xmlns:a16="http://schemas.microsoft.com/office/drawing/2014/main" id="{E1B56F58-53D4-B040-9EC7-3B2BF779600B}"/>
              </a:ext>
            </a:extLst>
          </p:cNvPr>
          <p:cNvSpPr/>
          <p:nvPr/>
        </p:nvSpPr>
        <p:spPr>
          <a:xfrm>
            <a:off x="2307306" y="2676570"/>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0.0</a:t>
            </a:r>
          </a:p>
        </p:txBody>
      </p:sp>
      <p:sp>
        <p:nvSpPr>
          <p:cNvPr id="435" name="tx237">
            <a:extLst>
              <a:ext uri="{FF2B5EF4-FFF2-40B4-BE49-F238E27FC236}">
                <a16:creationId xmlns:a16="http://schemas.microsoft.com/office/drawing/2014/main" id="{71B28446-BEA5-2A4E-AFA0-F894CB203E1A}"/>
              </a:ext>
            </a:extLst>
          </p:cNvPr>
          <p:cNvSpPr/>
          <p:nvPr/>
        </p:nvSpPr>
        <p:spPr>
          <a:xfrm>
            <a:off x="2307306" y="2433423"/>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0.5</a:t>
            </a:r>
          </a:p>
        </p:txBody>
      </p:sp>
      <p:sp>
        <p:nvSpPr>
          <p:cNvPr id="436" name="tx238">
            <a:extLst>
              <a:ext uri="{FF2B5EF4-FFF2-40B4-BE49-F238E27FC236}">
                <a16:creationId xmlns:a16="http://schemas.microsoft.com/office/drawing/2014/main" id="{3CA8F920-C70B-A542-9014-86083BF3BFA6}"/>
              </a:ext>
            </a:extLst>
          </p:cNvPr>
          <p:cNvSpPr/>
          <p:nvPr/>
        </p:nvSpPr>
        <p:spPr>
          <a:xfrm>
            <a:off x="2307306" y="2190277"/>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1.0</a:t>
            </a:r>
          </a:p>
        </p:txBody>
      </p:sp>
      <p:sp>
        <p:nvSpPr>
          <p:cNvPr id="437" name="tx239">
            <a:extLst>
              <a:ext uri="{FF2B5EF4-FFF2-40B4-BE49-F238E27FC236}">
                <a16:creationId xmlns:a16="http://schemas.microsoft.com/office/drawing/2014/main" id="{E7202017-E7F9-284B-B631-A86FC3D61614}"/>
              </a:ext>
            </a:extLst>
          </p:cNvPr>
          <p:cNvSpPr/>
          <p:nvPr/>
        </p:nvSpPr>
        <p:spPr>
          <a:xfrm>
            <a:off x="2307306" y="1947131"/>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1.5</a:t>
            </a:r>
          </a:p>
        </p:txBody>
      </p:sp>
      <p:sp>
        <p:nvSpPr>
          <p:cNvPr id="438" name="tx240">
            <a:extLst>
              <a:ext uri="{FF2B5EF4-FFF2-40B4-BE49-F238E27FC236}">
                <a16:creationId xmlns:a16="http://schemas.microsoft.com/office/drawing/2014/main" id="{FFC1C43E-9096-8F48-8993-F4589D93EA7F}"/>
              </a:ext>
            </a:extLst>
          </p:cNvPr>
          <p:cNvSpPr/>
          <p:nvPr/>
        </p:nvSpPr>
        <p:spPr>
          <a:xfrm>
            <a:off x="2307306" y="1703985"/>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2.0</a:t>
            </a:r>
          </a:p>
        </p:txBody>
      </p:sp>
      <p:sp>
        <p:nvSpPr>
          <p:cNvPr id="439" name="tx241">
            <a:extLst>
              <a:ext uri="{FF2B5EF4-FFF2-40B4-BE49-F238E27FC236}">
                <a16:creationId xmlns:a16="http://schemas.microsoft.com/office/drawing/2014/main" id="{3AA1EB03-84FC-4D49-993F-DD1901F93985}"/>
              </a:ext>
            </a:extLst>
          </p:cNvPr>
          <p:cNvSpPr/>
          <p:nvPr/>
        </p:nvSpPr>
        <p:spPr>
          <a:xfrm>
            <a:off x="2307306" y="1460838"/>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2.5</a:t>
            </a:r>
          </a:p>
        </p:txBody>
      </p:sp>
      <p:sp>
        <p:nvSpPr>
          <p:cNvPr id="440" name="tx242">
            <a:extLst>
              <a:ext uri="{FF2B5EF4-FFF2-40B4-BE49-F238E27FC236}">
                <a16:creationId xmlns:a16="http://schemas.microsoft.com/office/drawing/2014/main" id="{772366C5-CC65-9B4A-8043-EBD41480DE84}"/>
              </a:ext>
            </a:extLst>
          </p:cNvPr>
          <p:cNvSpPr/>
          <p:nvPr/>
        </p:nvSpPr>
        <p:spPr>
          <a:xfrm>
            <a:off x="2307306" y="1217692"/>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3.0</a:t>
            </a:r>
          </a:p>
        </p:txBody>
      </p:sp>
      <p:sp>
        <p:nvSpPr>
          <p:cNvPr id="441" name="pl243">
            <a:extLst>
              <a:ext uri="{FF2B5EF4-FFF2-40B4-BE49-F238E27FC236}">
                <a16:creationId xmlns:a16="http://schemas.microsoft.com/office/drawing/2014/main" id="{A61B20B0-1171-5D47-A2B8-CDFE8A09AFAC}"/>
              </a:ext>
            </a:extLst>
          </p:cNvPr>
          <p:cNvSpPr/>
          <p:nvPr/>
        </p:nvSpPr>
        <p:spPr>
          <a:xfrm>
            <a:off x="2739086" y="277608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2" name="pl244">
            <a:extLst>
              <a:ext uri="{FF2B5EF4-FFF2-40B4-BE49-F238E27FC236}">
                <a16:creationId xmlns:a16="http://schemas.microsoft.com/office/drawing/2014/main" id="{8320BC25-0F33-4845-9E68-608D38630AC2}"/>
              </a:ext>
            </a:extLst>
          </p:cNvPr>
          <p:cNvSpPr/>
          <p:nvPr/>
        </p:nvSpPr>
        <p:spPr>
          <a:xfrm>
            <a:off x="2739086" y="253294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3" name="pl245">
            <a:extLst>
              <a:ext uri="{FF2B5EF4-FFF2-40B4-BE49-F238E27FC236}">
                <a16:creationId xmlns:a16="http://schemas.microsoft.com/office/drawing/2014/main" id="{B74752EE-4C77-A54E-A3D4-B6304A7D2525}"/>
              </a:ext>
            </a:extLst>
          </p:cNvPr>
          <p:cNvSpPr/>
          <p:nvPr/>
        </p:nvSpPr>
        <p:spPr>
          <a:xfrm>
            <a:off x="2739086" y="228979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4" name="pl246">
            <a:extLst>
              <a:ext uri="{FF2B5EF4-FFF2-40B4-BE49-F238E27FC236}">
                <a16:creationId xmlns:a16="http://schemas.microsoft.com/office/drawing/2014/main" id="{3C7D92E1-DD64-944C-941A-83E4C710B33E}"/>
              </a:ext>
            </a:extLst>
          </p:cNvPr>
          <p:cNvSpPr/>
          <p:nvPr/>
        </p:nvSpPr>
        <p:spPr>
          <a:xfrm>
            <a:off x="2739086" y="204664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5" name="pl247">
            <a:extLst>
              <a:ext uri="{FF2B5EF4-FFF2-40B4-BE49-F238E27FC236}">
                <a16:creationId xmlns:a16="http://schemas.microsoft.com/office/drawing/2014/main" id="{25D4532D-A3BA-054D-8290-374BA465B8A2}"/>
              </a:ext>
            </a:extLst>
          </p:cNvPr>
          <p:cNvSpPr/>
          <p:nvPr/>
        </p:nvSpPr>
        <p:spPr>
          <a:xfrm>
            <a:off x="2739086" y="180350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6" name="pl248">
            <a:extLst>
              <a:ext uri="{FF2B5EF4-FFF2-40B4-BE49-F238E27FC236}">
                <a16:creationId xmlns:a16="http://schemas.microsoft.com/office/drawing/2014/main" id="{FD247149-E8B9-A345-8E74-BD5997AD5A25}"/>
              </a:ext>
            </a:extLst>
          </p:cNvPr>
          <p:cNvSpPr/>
          <p:nvPr/>
        </p:nvSpPr>
        <p:spPr>
          <a:xfrm>
            <a:off x="2739086" y="156035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7" name="pl249">
            <a:extLst>
              <a:ext uri="{FF2B5EF4-FFF2-40B4-BE49-F238E27FC236}">
                <a16:creationId xmlns:a16="http://schemas.microsoft.com/office/drawing/2014/main" id="{13935B8B-B7EB-4549-BEA7-E84CD0B37E0F}"/>
              </a:ext>
            </a:extLst>
          </p:cNvPr>
          <p:cNvSpPr/>
          <p:nvPr/>
        </p:nvSpPr>
        <p:spPr>
          <a:xfrm>
            <a:off x="2739086" y="131720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48" name="tx250">
            <a:extLst>
              <a:ext uri="{FF2B5EF4-FFF2-40B4-BE49-F238E27FC236}">
                <a16:creationId xmlns:a16="http://schemas.microsoft.com/office/drawing/2014/main" id="{B96478D0-D099-BD49-A338-696057B66DFA}"/>
              </a:ext>
            </a:extLst>
          </p:cNvPr>
          <p:cNvSpPr/>
          <p:nvPr/>
        </p:nvSpPr>
        <p:spPr>
          <a:xfrm>
            <a:off x="2307306" y="4350924"/>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0.0</a:t>
            </a:r>
          </a:p>
        </p:txBody>
      </p:sp>
      <p:sp>
        <p:nvSpPr>
          <p:cNvPr id="449" name="tx251">
            <a:extLst>
              <a:ext uri="{FF2B5EF4-FFF2-40B4-BE49-F238E27FC236}">
                <a16:creationId xmlns:a16="http://schemas.microsoft.com/office/drawing/2014/main" id="{3D8E3FFA-895F-2E48-8716-8B62C2423DE1}"/>
              </a:ext>
            </a:extLst>
          </p:cNvPr>
          <p:cNvSpPr/>
          <p:nvPr/>
        </p:nvSpPr>
        <p:spPr>
          <a:xfrm>
            <a:off x="2307306" y="4107778"/>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0.5</a:t>
            </a:r>
          </a:p>
        </p:txBody>
      </p:sp>
      <p:sp>
        <p:nvSpPr>
          <p:cNvPr id="450" name="tx252">
            <a:extLst>
              <a:ext uri="{FF2B5EF4-FFF2-40B4-BE49-F238E27FC236}">
                <a16:creationId xmlns:a16="http://schemas.microsoft.com/office/drawing/2014/main" id="{204B67F8-6303-684F-9706-BFCA817F6501}"/>
              </a:ext>
            </a:extLst>
          </p:cNvPr>
          <p:cNvSpPr/>
          <p:nvPr/>
        </p:nvSpPr>
        <p:spPr>
          <a:xfrm>
            <a:off x="2307306" y="3864631"/>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1.0</a:t>
            </a:r>
          </a:p>
        </p:txBody>
      </p:sp>
      <p:sp>
        <p:nvSpPr>
          <p:cNvPr id="451" name="tx253">
            <a:extLst>
              <a:ext uri="{FF2B5EF4-FFF2-40B4-BE49-F238E27FC236}">
                <a16:creationId xmlns:a16="http://schemas.microsoft.com/office/drawing/2014/main" id="{C701EBBF-81FA-B649-B729-78377E05E017}"/>
              </a:ext>
            </a:extLst>
          </p:cNvPr>
          <p:cNvSpPr/>
          <p:nvPr/>
        </p:nvSpPr>
        <p:spPr>
          <a:xfrm>
            <a:off x="2307306" y="3621485"/>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1.5</a:t>
            </a:r>
          </a:p>
        </p:txBody>
      </p:sp>
      <p:sp>
        <p:nvSpPr>
          <p:cNvPr id="452" name="tx254">
            <a:extLst>
              <a:ext uri="{FF2B5EF4-FFF2-40B4-BE49-F238E27FC236}">
                <a16:creationId xmlns:a16="http://schemas.microsoft.com/office/drawing/2014/main" id="{49D11C29-AAC6-A246-8B7F-663511C0E77C}"/>
              </a:ext>
            </a:extLst>
          </p:cNvPr>
          <p:cNvSpPr/>
          <p:nvPr/>
        </p:nvSpPr>
        <p:spPr>
          <a:xfrm>
            <a:off x="2307306" y="3378339"/>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2.0</a:t>
            </a:r>
          </a:p>
        </p:txBody>
      </p:sp>
      <p:sp>
        <p:nvSpPr>
          <p:cNvPr id="453" name="tx255">
            <a:extLst>
              <a:ext uri="{FF2B5EF4-FFF2-40B4-BE49-F238E27FC236}">
                <a16:creationId xmlns:a16="http://schemas.microsoft.com/office/drawing/2014/main" id="{25955BCA-E096-604C-A862-DF745E291CE4}"/>
              </a:ext>
            </a:extLst>
          </p:cNvPr>
          <p:cNvSpPr/>
          <p:nvPr/>
        </p:nvSpPr>
        <p:spPr>
          <a:xfrm>
            <a:off x="2307306" y="3135193"/>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2.5</a:t>
            </a:r>
          </a:p>
        </p:txBody>
      </p:sp>
      <p:sp>
        <p:nvSpPr>
          <p:cNvPr id="454" name="tx256">
            <a:extLst>
              <a:ext uri="{FF2B5EF4-FFF2-40B4-BE49-F238E27FC236}">
                <a16:creationId xmlns:a16="http://schemas.microsoft.com/office/drawing/2014/main" id="{241982CF-F272-B84F-9CE8-EF26B36CB7B4}"/>
              </a:ext>
            </a:extLst>
          </p:cNvPr>
          <p:cNvSpPr/>
          <p:nvPr/>
        </p:nvSpPr>
        <p:spPr>
          <a:xfrm>
            <a:off x="2307306" y="2892046"/>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3.0</a:t>
            </a:r>
          </a:p>
        </p:txBody>
      </p:sp>
      <p:sp>
        <p:nvSpPr>
          <p:cNvPr id="455" name="pl257">
            <a:extLst>
              <a:ext uri="{FF2B5EF4-FFF2-40B4-BE49-F238E27FC236}">
                <a16:creationId xmlns:a16="http://schemas.microsoft.com/office/drawing/2014/main" id="{441018F1-C9D5-AE40-8564-948CEF7D8B69}"/>
              </a:ext>
            </a:extLst>
          </p:cNvPr>
          <p:cNvSpPr/>
          <p:nvPr/>
        </p:nvSpPr>
        <p:spPr>
          <a:xfrm>
            <a:off x="2739086" y="445044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56" name="pl258">
            <a:extLst>
              <a:ext uri="{FF2B5EF4-FFF2-40B4-BE49-F238E27FC236}">
                <a16:creationId xmlns:a16="http://schemas.microsoft.com/office/drawing/2014/main" id="{DF28ADD6-39D4-6649-A604-69999007CA06}"/>
              </a:ext>
            </a:extLst>
          </p:cNvPr>
          <p:cNvSpPr/>
          <p:nvPr/>
        </p:nvSpPr>
        <p:spPr>
          <a:xfrm>
            <a:off x="2739086" y="420729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57" name="pl259">
            <a:extLst>
              <a:ext uri="{FF2B5EF4-FFF2-40B4-BE49-F238E27FC236}">
                <a16:creationId xmlns:a16="http://schemas.microsoft.com/office/drawing/2014/main" id="{160EF779-377B-AF4B-81E3-ACCC0FCD0B34}"/>
              </a:ext>
            </a:extLst>
          </p:cNvPr>
          <p:cNvSpPr/>
          <p:nvPr/>
        </p:nvSpPr>
        <p:spPr>
          <a:xfrm>
            <a:off x="2739086" y="396414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58" name="pl260">
            <a:extLst>
              <a:ext uri="{FF2B5EF4-FFF2-40B4-BE49-F238E27FC236}">
                <a16:creationId xmlns:a16="http://schemas.microsoft.com/office/drawing/2014/main" id="{3F1EF9B3-7CDD-0A45-BE96-75B726AA74E1}"/>
              </a:ext>
            </a:extLst>
          </p:cNvPr>
          <p:cNvSpPr/>
          <p:nvPr/>
        </p:nvSpPr>
        <p:spPr>
          <a:xfrm>
            <a:off x="2739086" y="372100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59" name="pl261">
            <a:extLst>
              <a:ext uri="{FF2B5EF4-FFF2-40B4-BE49-F238E27FC236}">
                <a16:creationId xmlns:a16="http://schemas.microsoft.com/office/drawing/2014/main" id="{9E7BB610-AE60-5543-BD29-BEA966BE03CC}"/>
              </a:ext>
            </a:extLst>
          </p:cNvPr>
          <p:cNvSpPr/>
          <p:nvPr/>
        </p:nvSpPr>
        <p:spPr>
          <a:xfrm>
            <a:off x="2739086" y="347785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60" name="pl262">
            <a:extLst>
              <a:ext uri="{FF2B5EF4-FFF2-40B4-BE49-F238E27FC236}">
                <a16:creationId xmlns:a16="http://schemas.microsoft.com/office/drawing/2014/main" id="{D1628798-2D42-E048-A17D-52A43A955D28}"/>
              </a:ext>
            </a:extLst>
          </p:cNvPr>
          <p:cNvSpPr/>
          <p:nvPr/>
        </p:nvSpPr>
        <p:spPr>
          <a:xfrm>
            <a:off x="2739086" y="323470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61" name="pl263">
            <a:extLst>
              <a:ext uri="{FF2B5EF4-FFF2-40B4-BE49-F238E27FC236}">
                <a16:creationId xmlns:a16="http://schemas.microsoft.com/office/drawing/2014/main" id="{5B2D9EAA-6D6C-9145-88B1-B5090D2679B0}"/>
              </a:ext>
            </a:extLst>
          </p:cNvPr>
          <p:cNvSpPr/>
          <p:nvPr/>
        </p:nvSpPr>
        <p:spPr>
          <a:xfrm>
            <a:off x="2739086" y="299156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62" name="tx264">
            <a:extLst>
              <a:ext uri="{FF2B5EF4-FFF2-40B4-BE49-F238E27FC236}">
                <a16:creationId xmlns:a16="http://schemas.microsoft.com/office/drawing/2014/main" id="{29935123-E9A6-EA42-AA6D-0DC6FAFE6D78}"/>
              </a:ext>
            </a:extLst>
          </p:cNvPr>
          <p:cNvSpPr/>
          <p:nvPr/>
        </p:nvSpPr>
        <p:spPr>
          <a:xfrm>
            <a:off x="2307306" y="6025278"/>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0.0</a:t>
            </a:r>
          </a:p>
        </p:txBody>
      </p:sp>
      <p:sp>
        <p:nvSpPr>
          <p:cNvPr id="463" name="tx265">
            <a:extLst>
              <a:ext uri="{FF2B5EF4-FFF2-40B4-BE49-F238E27FC236}">
                <a16:creationId xmlns:a16="http://schemas.microsoft.com/office/drawing/2014/main" id="{C31E3044-3B0F-094B-A6F0-F4D1309AAA5A}"/>
              </a:ext>
            </a:extLst>
          </p:cNvPr>
          <p:cNvSpPr/>
          <p:nvPr/>
        </p:nvSpPr>
        <p:spPr>
          <a:xfrm>
            <a:off x="2307306" y="5782132"/>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0.5</a:t>
            </a:r>
          </a:p>
        </p:txBody>
      </p:sp>
      <p:sp>
        <p:nvSpPr>
          <p:cNvPr id="464" name="tx266">
            <a:extLst>
              <a:ext uri="{FF2B5EF4-FFF2-40B4-BE49-F238E27FC236}">
                <a16:creationId xmlns:a16="http://schemas.microsoft.com/office/drawing/2014/main" id="{1C48FBDB-8F8B-9348-9812-EE2A6C31E1BD}"/>
              </a:ext>
            </a:extLst>
          </p:cNvPr>
          <p:cNvSpPr/>
          <p:nvPr/>
        </p:nvSpPr>
        <p:spPr>
          <a:xfrm>
            <a:off x="2307306" y="5538985"/>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1.0</a:t>
            </a:r>
          </a:p>
        </p:txBody>
      </p:sp>
      <p:sp>
        <p:nvSpPr>
          <p:cNvPr id="465" name="tx267">
            <a:extLst>
              <a:ext uri="{FF2B5EF4-FFF2-40B4-BE49-F238E27FC236}">
                <a16:creationId xmlns:a16="http://schemas.microsoft.com/office/drawing/2014/main" id="{E1634787-AFF9-394F-A5A9-0B80B0F1FEF3}"/>
              </a:ext>
            </a:extLst>
          </p:cNvPr>
          <p:cNvSpPr/>
          <p:nvPr/>
        </p:nvSpPr>
        <p:spPr>
          <a:xfrm>
            <a:off x="2307306" y="5295839"/>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1.5</a:t>
            </a:r>
          </a:p>
        </p:txBody>
      </p:sp>
      <p:sp>
        <p:nvSpPr>
          <p:cNvPr id="466" name="tx268">
            <a:extLst>
              <a:ext uri="{FF2B5EF4-FFF2-40B4-BE49-F238E27FC236}">
                <a16:creationId xmlns:a16="http://schemas.microsoft.com/office/drawing/2014/main" id="{93CB557B-28CA-AE42-AC0F-EA664D551B97}"/>
              </a:ext>
            </a:extLst>
          </p:cNvPr>
          <p:cNvSpPr/>
          <p:nvPr/>
        </p:nvSpPr>
        <p:spPr>
          <a:xfrm>
            <a:off x="2307306" y="5052693"/>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2.0</a:t>
            </a:r>
          </a:p>
        </p:txBody>
      </p:sp>
      <p:sp>
        <p:nvSpPr>
          <p:cNvPr id="467" name="tx269">
            <a:extLst>
              <a:ext uri="{FF2B5EF4-FFF2-40B4-BE49-F238E27FC236}">
                <a16:creationId xmlns:a16="http://schemas.microsoft.com/office/drawing/2014/main" id="{0AA62D12-20B0-E144-BCB6-CC69052E2C84}"/>
              </a:ext>
            </a:extLst>
          </p:cNvPr>
          <p:cNvSpPr/>
          <p:nvPr/>
        </p:nvSpPr>
        <p:spPr>
          <a:xfrm>
            <a:off x="2307306" y="4809547"/>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2.5</a:t>
            </a:r>
          </a:p>
        </p:txBody>
      </p:sp>
      <p:sp>
        <p:nvSpPr>
          <p:cNvPr id="468" name="tx270">
            <a:extLst>
              <a:ext uri="{FF2B5EF4-FFF2-40B4-BE49-F238E27FC236}">
                <a16:creationId xmlns:a16="http://schemas.microsoft.com/office/drawing/2014/main" id="{F975FE5E-C4AB-0E49-B4DF-A3E7E6043238}"/>
              </a:ext>
            </a:extLst>
          </p:cNvPr>
          <p:cNvSpPr/>
          <p:nvPr/>
        </p:nvSpPr>
        <p:spPr>
          <a:xfrm>
            <a:off x="2307306" y="4566401"/>
            <a:ext cx="403944"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3.0</a:t>
            </a:r>
          </a:p>
        </p:txBody>
      </p:sp>
      <p:sp>
        <p:nvSpPr>
          <p:cNvPr id="469" name="pl271">
            <a:extLst>
              <a:ext uri="{FF2B5EF4-FFF2-40B4-BE49-F238E27FC236}">
                <a16:creationId xmlns:a16="http://schemas.microsoft.com/office/drawing/2014/main" id="{085DDD65-9117-3E4C-A7BC-A616BD186296}"/>
              </a:ext>
            </a:extLst>
          </p:cNvPr>
          <p:cNvSpPr/>
          <p:nvPr/>
        </p:nvSpPr>
        <p:spPr>
          <a:xfrm>
            <a:off x="2739086" y="612479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70" name="pl272">
            <a:extLst>
              <a:ext uri="{FF2B5EF4-FFF2-40B4-BE49-F238E27FC236}">
                <a16:creationId xmlns:a16="http://schemas.microsoft.com/office/drawing/2014/main" id="{7D365DDB-88AB-7841-A76B-00BB54F7A690}"/>
              </a:ext>
            </a:extLst>
          </p:cNvPr>
          <p:cNvSpPr/>
          <p:nvPr/>
        </p:nvSpPr>
        <p:spPr>
          <a:xfrm>
            <a:off x="2739086" y="588164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71" name="pl273">
            <a:extLst>
              <a:ext uri="{FF2B5EF4-FFF2-40B4-BE49-F238E27FC236}">
                <a16:creationId xmlns:a16="http://schemas.microsoft.com/office/drawing/2014/main" id="{90DF9638-56AF-6546-8629-0CA48946CC19}"/>
              </a:ext>
            </a:extLst>
          </p:cNvPr>
          <p:cNvSpPr/>
          <p:nvPr/>
        </p:nvSpPr>
        <p:spPr>
          <a:xfrm>
            <a:off x="2739086" y="563850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72" name="pl274">
            <a:extLst>
              <a:ext uri="{FF2B5EF4-FFF2-40B4-BE49-F238E27FC236}">
                <a16:creationId xmlns:a16="http://schemas.microsoft.com/office/drawing/2014/main" id="{F0F2C166-78AB-B849-BB16-DBB448A47D26}"/>
              </a:ext>
            </a:extLst>
          </p:cNvPr>
          <p:cNvSpPr/>
          <p:nvPr/>
        </p:nvSpPr>
        <p:spPr>
          <a:xfrm>
            <a:off x="2739086" y="539535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73" name="pl275">
            <a:extLst>
              <a:ext uri="{FF2B5EF4-FFF2-40B4-BE49-F238E27FC236}">
                <a16:creationId xmlns:a16="http://schemas.microsoft.com/office/drawing/2014/main" id="{240D7299-E0E3-924F-B5D5-6240D8CC6466}"/>
              </a:ext>
            </a:extLst>
          </p:cNvPr>
          <p:cNvSpPr/>
          <p:nvPr/>
        </p:nvSpPr>
        <p:spPr>
          <a:xfrm>
            <a:off x="2739086" y="515220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74" name="pl276">
            <a:extLst>
              <a:ext uri="{FF2B5EF4-FFF2-40B4-BE49-F238E27FC236}">
                <a16:creationId xmlns:a16="http://schemas.microsoft.com/office/drawing/2014/main" id="{465A7005-E53C-7D4A-BBD8-60EF88708FB4}"/>
              </a:ext>
            </a:extLst>
          </p:cNvPr>
          <p:cNvSpPr/>
          <p:nvPr/>
        </p:nvSpPr>
        <p:spPr>
          <a:xfrm>
            <a:off x="2739086" y="490906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75" name="pl277">
            <a:extLst>
              <a:ext uri="{FF2B5EF4-FFF2-40B4-BE49-F238E27FC236}">
                <a16:creationId xmlns:a16="http://schemas.microsoft.com/office/drawing/2014/main" id="{5B183758-DD18-B840-9254-2FE7A7E780CE}"/>
              </a:ext>
            </a:extLst>
          </p:cNvPr>
          <p:cNvSpPr/>
          <p:nvPr/>
        </p:nvSpPr>
        <p:spPr>
          <a:xfrm>
            <a:off x="2739086" y="466591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476" name="tx278">
            <a:extLst>
              <a:ext uri="{FF2B5EF4-FFF2-40B4-BE49-F238E27FC236}">
                <a16:creationId xmlns:a16="http://schemas.microsoft.com/office/drawing/2014/main" id="{F643A1BB-D6DC-1945-9677-DF4608BE46DF}"/>
              </a:ext>
            </a:extLst>
          </p:cNvPr>
          <p:cNvSpPr/>
          <p:nvPr/>
        </p:nvSpPr>
        <p:spPr>
          <a:xfrm rot="16200000">
            <a:off x="1147576" y="3624958"/>
            <a:ext cx="1984623" cy="192087"/>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Reaction Time*</a:t>
            </a:r>
          </a:p>
        </p:txBody>
      </p:sp>
      <p:sp>
        <p:nvSpPr>
          <p:cNvPr id="478" name="tx280">
            <a:extLst>
              <a:ext uri="{FF2B5EF4-FFF2-40B4-BE49-F238E27FC236}">
                <a16:creationId xmlns:a16="http://schemas.microsoft.com/office/drawing/2014/main" id="{7044AEB0-06D3-1440-A75A-42B0CC58B5AE}"/>
              </a:ext>
            </a:extLst>
          </p:cNvPr>
          <p:cNvSpPr/>
          <p:nvPr/>
        </p:nvSpPr>
        <p:spPr>
          <a:xfrm>
            <a:off x="3676019" y="437352"/>
            <a:ext cx="1404565" cy="249435"/>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Word Type</a:t>
            </a:r>
          </a:p>
        </p:txBody>
      </p:sp>
      <p:sp>
        <p:nvSpPr>
          <p:cNvPr id="479" name="rc281">
            <a:extLst>
              <a:ext uri="{FF2B5EF4-FFF2-40B4-BE49-F238E27FC236}">
                <a16:creationId xmlns:a16="http://schemas.microsoft.com/office/drawing/2014/main" id="{DF59AE68-EFC4-2D40-8380-B672DF148543}"/>
              </a:ext>
            </a:extLst>
          </p:cNvPr>
          <p:cNvSpPr/>
          <p:nvPr/>
        </p:nvSpPr>
        <p:spPr>
          <a:xfrm>
            <a:off x="5135449" y="484489"/>
            <a:ext cx="219455" cy="219456"/>
          </a:xfrm>
          <a:prstGeom prst="rect">
            <a:avLst/>
          </a:prstGeom>
          <a:solidFill>
            <a:srgbClr val="FFFFFF">
              <a:alpha val="100000"/>
            </a:srgbClr>
          </a:solidFill>
        </p:spPr>
        <p:txBody>
          <a:bodyPr/>
          <a:lstStyle/>
          <a:p>
            <a:endParaRPr/>
          </a:p>
        </p:txBody>
      </p:sp>
      <p:sp>
        <p:nvSpPr>
          <p:cNvPr id="480" name="rc282">
            <a:extLst>
              <a:ext uri="{FF2B5EF4-FFF2-40B4-BE49-F238E27FC236}">
                <a16:creationId xmlns:a16="http://schemas.microsoft.com/office/drawing/2014/main" id="{FF8E6FDD-DED5-BB48-8489-0F111DF95E3D}"/>
              </a:ext>
            </a:extLst>
          </p:cNvPr>
          <p:cNvSpPr/>
          <p:nvPr/>
        </p:nvSpPr>
        <p:spPr>
          <a:xfrm>
            <a:off x="5144449" y="493489"/>
            <a:ext cx="201456" cy="201456"/>
          </a:xfrm>
          <a:prstGeom prst="rect">
            <a:avLst/>
          </a:prstGeom>
          <a:solidFill>
            <a:schemeClr val="accent1"/>
          </a:solidFill>
          <a:ln w="13550" cap="rnd">
            <a:solidFill>
              <a:srgbClr val="FFFFFF">
                <a:alpha val="100000"/>
              </a:srgbClr>
            </a:solidFill>
            <a:prstDash val="solid"/>
            <a:miter/>
          </a:ln>
        </p:spPr>
        <p:txBody>
          <a:bodyPr/>
          <a:lstStyle/>
          <a:p>
            <a:endParaRPr/>
          </a:p>
        </p:txBody>
      </p:sp>
      <p:sp>
        <p:nvSpPr>
          <p:cNvPr id="481" name="rc283">
            <a:extLst>
              <a:ext uri="{FF2B5EF4-FFF2-40B4-BE49-F238E27FC236}">
                <a16:creationId xmlns:a16="http://schemas.microsoft.com/office/drawing/2014/main" id="{4D0D470C-03FF-F849-80CE-1882C05410A5}"/>
              </a:ext>
            </a:extLst>
          </p:cNvPr>
          <p:cNvSpPr/>
          <p:nvPr/>
        </p:nvSpPr>
        <p:spPr>
          <a:xfrm>
            <a:off x="6850053" y="484489"/>
            <a:ext cx="219455" cy="219456"/>
          </a:xfrm>
          <a:prstGeom prst="rect">
            <a:avLst/>
          </a:prstGeom>
          <a:solidFill>
            <a:srgbClr val="FFFFFF">
              <a:alpha val="100000"/>
            </a:srgbClr>
          </a:solidFill>
        </p:spPr>
        <p:txBody>
          <a:bodyPr/>
          <a:lstStyle/>
          <a:p>
            <a:endParaRPr/>
          </a:p>
        </p:txBody>
      </p:sp>
      <p:sp>
        <p:nvSpPr>
          <p:cNvPr id="482" name="rc284">
            <a:extLst>
              <a:ext uri="{FF2B5EF4-FFF2-40B4-BE49-F238E27FC236}">
                <a16:creationId xmlns:a16="http://schemas.microsoft.com/office/drawing/2014/main" id="{222B1FF3-B883-5B4F-BA2C-91FABAF80CD8}"/>
              </a:ext>
            </a:extLst>
          </p:cNvPr>
          <p:cNvSpPr/>
          <p:nvPr/>
        </p:nvSpPr>
        <p:spPr>
          <a:xfrm>
            <a:off x="6859053" y="493489"/>
            <a:ext cx="201456" cy="201456"/>
          </a:xfrm>
          <a:prstGeom prst="rect">
            <a:avLst/>
          </a:prstGeom>
          <a:solidFill>
            <a:schemeClr val="accent3"/>
          </a:solidFill>
          <a:ln w="13550" cap="rnd">
            <a:solidFill>
              <a:srgbClr val="FFFFFF">
                <a:alpha val="100000"/>
              </a:srgbClr>
            </a:solidFill>
            <a:prstDash val="solid"/>
            <a:miter/>
          </a:ln>
        </p:spPr>
        <p:txBody>
          <a:bodyPr/>
          <a:lstStyle/>
          <a:p>
            <a:endParaRPr/>
          </a:p>
        </p:txBody>
      </p:sp>
      <p:sp>
        <p:nvSpPr>
          <p:cNvPr id="483" name="tx285">
            <a:extLst>
              <a:ext uri="{FF2B5EF4-FFF2-40B4-BE49-F238E27FC236}">
                <a16:creationId xmlns:a16="http://schemas.microsoft.com/office/drawing/2014/main" id="{1C3DD42A-500E-2B4F-91B7-AD9CA24B3E56}"/>
              </a:ext>
            </a:extLst>
          </p:cNvPr>
          <p:cNvSpPr/>
          <p:nvPr/>
        </p:nvSpPr>
        <p:spPr>
          <a:xfrm>
            <a:off x="5382337" y="490136"/>
            <a:ext cx="1440284"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+Harmless</a:t>
            </a:r>
          </a:p>
        </p:txBody>
      </p:sp>
      <p:sp>
        <p:nvSpPr>
          <p:cNvPr id="484" name="tx286">
            <a:extLst>
              <a:ext uri="{FF2B5EF4-FFF2-40B4-BE49-F238E27FC236}">
                <a16:creationId xmlns:a16="http://schemas.microsoft.com/office/drawing/2014/main" id="{9CC8EA2E-0728-2748-ACB2-91203D924F99}"/>
              </a:ext>
            </a:extLst>
          </p:cNvPr>
          <p:cNvSpPr/>
          <p:nvPr/>
        </p:nvSpPr>
        <p:spPr>
          <a:xfrm>
            <a:off x="7096941" y="490136"/>
            <a:ext cx="1493490" cy="196651"/>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FFFFFF">
                    <a:alpha val="100000"/>
                  </a:srgbClr>
                </a:solidFill>
                <a:latin typeface="Garamond"/>
                <a:cs typeface="Garamond"/>
              </a:rPr>
              <a:t>+Infectious</a:t>
            </a:r>
          </a:p>
        </p:txBody>
      </p:sp>
      <p:sp>
        <p:nvSpPr>
          <p:cNvPr id="485" name="Rectangle 484">
            <a:extLst>
              <a:ext uri="{FF2B5EF4-FFF2-40B4-BE49-F238E27FC236}">
                <a16:creationId xmlns:a16="http://schemas.microsoft.com/office/drawing/2014/main" id="{5329E03B-3AD3-D74F-BDB8-586F9D0CECD1}"/>
              </a:ext>
            </a:extLst>
          </p:cNvPr>
          <p:cNvSpPr/>
          <p:nvPr/>
        </p:nvSpPr>
        <p:spPr>
          <a:xfrm>
            <a:off x="7392588" y="3113136"/>
            <a:ext cx="2041498" cy="1430197"/>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Rectangle 485">
            <a:extLst>
              <a:ext uri="{FF2B5EF4-FFF2-40B4-BE49-F238E27FC236}">
                <a16:creationId xmlns:a16="http://schemas.microsoft.com/office/drawing/2014/main" id="{74699B02-AA6A-4240-802A-E5F0F06C63FF}"/>
              </a:ext>
            </a:extLst>
          </p:cNvPr>
          <p:cNvSpPr/>
          <p:nvPr/>
        </p:nvSpPr>
        <p:spPr>
          <a:xfrm>
            <a:off x="7379344" y="4926129"/>
            <a:ext cx="2041498" cy="1271610"/>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33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dissolve">
                                      <p:cBhvr>
                                        <p:cTn id="7" dur="500"/>
                                        <p:tgtEl>
                                          <p:spTgt spid="2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0"/>
                                        </p:tgtEl>
                                        <p:attrNameLst>
                                          <p:attrName>style.visibility</p:attrName>
                                        </p:attrNameLst>
                                      </p:cBhvr>
                                      <p:to>
                                        <p:strVal val="visible"/>
                                      </p:to>
                                    </p:set>
                                    <p:animEffect transition="in" filter="dissolve">
                                      <p:cBhvr>
                                        <p:cTn id="10" dur="500"/>
                                        <p:tgtEl>
                                          <p:spTgt spid="22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dissolve">
                                      <p:cBhvr>
                                        <p:cTn id="13" dur="500"/>
                                        <p:tgtEl>
                                          <p:spTgt spid="2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22"/>
                                        </p:tgtEl>
                                        <p:attrNameLst>
                                          <p:attrName>style.visibility</p:attrName>
                                        </p:attrNameLst>
                                      </p:cBhvr>
                                      <p:to>
                                        <p:strVal val="visible"/>
                                      </p:to>
                                    </p:set>
                                    <p:animEffect transition="in" filter="dissolve">
                                      <p:cBhvr>
                                        <p:cTn id="16" dur="500"/>
                                        <p:tgtEl>
                                          <p:spTgt spid="22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3"/>
                                        </p:tgtEl>
                                        <p:attrNameLst>
                                          <p:attrName>style.visibility</p:attrName>
                                        </p:attrNameLst>
                                      </p:cBhvr>
                                      <p:to>
                                        <p:strVal val="visible"/>
                                      </p:to>
                                    </p:set>
                                    <p:animEffect transition="in" filter="dissolve">
                                      <p:cBhvr>
                                        <p:cTn id="19" dur="500"/>
                                        <p:tgtEl>
                                          <p:spTgt spid="22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24"/>
                                        </p:tgtEl>
                                        <p:attrNameLst>
                                          <p:attrName>style.visibility</p:attrName>
                                        </p:attrNameLst>
                                      </p:cBhvr>
                                      <p:to>
                                        <p:strVal val="visible"/>
                                      </p:to>
                                    </p:set>
                                    <p:animEffect transition="in" filter="dissolve">
                                      <p:cBhvr>
                                        <p:cTn id="22" dur="500"/>
                                        <p:tgtEl>
                                          <p:spTgt spid="22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25"/>
                                        </p:tgtEl>
                                        <p:attrNameLst>
                                          <p:attrName>style.visibility</p:attrName>
                                        </p:attrNameLst>
                                      </p:cBhvr>
                                      <p:to>
                                        <p:strVal val="visible"/>
                                      </p:to>
                                    </p:set>
                                    <p:animEffect transition="in" filter="dissolve">
                                      <p:cBhvr>
                                        <p:cTn id="25" dur="500"/>
                                        <p:tgtEl>
                                          <p:spTgt spid="22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26"/>
                                        </p:tgtEl>
                                        <p:attrNameLst>
                                          <p:attrName>style.visibility</p:attrName>
                                        </p:attrNameLst>
                                      </p:cBhvr>
                                      <p:to>
                                        <p:strVal val="visible"/>
                                      </p:to>
                                    </p:set>
                                    <p:animEffect transition="in" filter="dissolve">
                                      <p:cBhvr>
                                        <p:cTn id="28" dur="500"/>
                                        <p:tgtEl>
                                          <p:spTgt spid="2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86"/>
                                        </p:tgtEl>
                                        <p:attrNameLst>
                                          <p:attrName>style.visibility</p:attrName>
                                        </p:attrNameLst>
                                      </p:cBhvr>
                                      <p:to>
                                        <p:strVal val="visible"/>
                                      </p:to>
                                    </p:set>
                                    <p:animEffect transition="in" filter="dissolve">
                                      <p:cBhvr>
                                        <p:cTn id="31" dur="500"/>
                                        <p:tgtEl>
                                          <p:spTgt spid="28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87"/>
                                        </p:tgtEl>
                                        <p:attrNameLst>
                                          <p:attrName>style.visibility</p:attrName>
                                        </p:attrNameLst>
                                      </p:cBhvr>
                                      <p:to>
                                        <p:strVal val="visible"/>
                                      </p:to>
                                    </p:set>
                                    <p:animEffect transition="in" filter="dissolve">
                                      <p:cBhvr>
                                        <p:cTn id="34" dur="500"/>
                                        <p:tgtEl>
                                          <p:spTgt spid="287"/>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88"/>
                                        </p:tgtEl>
                                        <p:attrNameLst>
                                          <p:attrName>style.visibility</p:attrName>
                                        </p:attrNameLst>
                                      </p:cBhvr>
                                      <p:to>
                                        <p:strVal val="visible"/>
                                      </p:to>
                                    </p:set>
                                    <p:animEffect transition="in" filter="dissolve">
                                      <p:cBhvr>
                                        <p:cTn id="37" dur="500"/>
                                        <p:tgtEl>
                                          <p:spTgt spid="28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89"/>
                                        </p:tgtEl>
                                        <p:attrNameLst>
                                          <p:attrName>style.visibility</p:attrName>
                                        </p:attrNameLst>
                                      </p:cBhvr>
                                      <p:to>
                                        <p:strVal val="visible"/>
                                      </p:to>
                                    </p:set>
                                    <p:animEffect transition="in" filter="dissolve">
                                      <p:cBhvr>
                                        <p:cTn id="40" dur="500"/>
                                        <p:tgtEl>
                                          <p:spTgt spid="28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dissolve">
                                      <p:cBhvr>
                                        <p:cTn id="43" dur="500"/>
                                        <p:tgtEl>
                                          <p:spTgt spid="29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91"/>
                                        </p:tgtEl>
                                        <p:attrNameLst>
                                          <p:attrName>style.visibility</p:attrName>
                                        </p:attrNameLst>
                                      </p:cBhvr>
                                      <p:to>
                                        <p:strVal val="visible"/>
                                      </p:to>
                                    </p:set>
                                    <p:animEffect transition="in" filter="dissolve">
                                      <p:cBhvr>
                                        <p:cTn id="46" dur="500"/>
                                        <p:tgtEl>
                                          <p:spTgt spid="291"/>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2"/>
                                        </p:tgtEl>
                                        <p:attrNameLst>
                                          <p:attrName>style.visibility</p:attrName>
                                        </p:attrNameLst>
                                      </p:cBhvr>
                                      <p:to>
                                        <p:strVal val="visible"/>
                                      </p:to>
                                    </p:set>
                                    <p:animEffect transition="in" filter="dissolve">
                                      <p:cBhvr>
                                        <p:cTn id="49" dur="500"/>
                                        <p:tgtEl>
                                          <p:spTgt spid="29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93"/>
                                        </p:tgtEl>
                                        <p:attrNameLst>
                                          <p:attrName>style.visibility</p:attrName>
                                        </p:attrNameLst>
                                      </p:cBhvr>
                                      <p:to>
                                        <p:strVal val="visible"/>
                                      </p:to>
                                    </p:set>
                                    <p:animEffect transition="in" filter="dissolve">
                                      <p:cBhvr>
                                        <p:cTn id="52" dur="500"/>
                                        <p:tgtEl>
                                          <p:spTgt spid="293"/>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244"/>
                                        </p:tgtEl>
                                        <p:attrNameLst>
                                          <p:attrName>style.visibility</p:attrName>
                                        </p:attrNameLst>
                                      </p:cBhvr>
                                      <p:to>
                                        <p:strVal val="visible"/>
                                      </p:to>
                                    </p:set>
                                    <p:animEffect transition="in" filter="dissolve">
                                      <p:cBhvr>
                                        <p:cTn id="57" dur="500"/>
                                        <p:tgtEl>
                                          <p:spTgt spid="244"/>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45"/>
                                        </p:tgtEl>
                                        <p:attrNameLst>
                                          <p:attrName>style.visibility</p:attrName>
                                        </p:attrNameLst>
                                      </p:cBhvr>
                                      <p:to>
                                        <p:strVal val="visible"/>
                                      </p:to>
                                    </p:set>
                                    <p:animEffect transition="in" filter="dissolve">
                                      <p:cBhvr>
                                        <p:cTn id="60" dur="500"/>
                                        <p:tgtEl>
                                          <p:spTgt spid="245"/>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46"/>
                                        </p:tgtEl>
                                        <p:attrNameLst>
                                          <p:attrName>style.visibility</p:attrName>
                                        </p:attrNameLst>
                                      </p:cBhvr>
                                      <p:to>
                                        <p:strVal val="visible"/>
                                      </p:to>
                                    </p:set>
                                    <p:animEffect transition="in" filter="dissolve">
                                      <p:cBhvr>
                                        <p:cTn id="63" dur="500"/>
                                        <p:tgtEl>
                                          <p:spTgt spid="246"/>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47"/>
                                        </p:tgtEl>
                                        <p:attrNameLst>
                                          <p:attrName>style.visibility</p:attrName>
                                        </p:attrNameLst>
                                      </p:cBhvr>
                                      <p:to>
                                        <p:strVal val="visible"/>
                                      </p:to>
                                    </p:set>
                                    <p:animEffect transition="in" filter="dissolve">
                                      <p:cBhvr>
                                        <p:cTn id="66" dur="500"/>
                                        <p:tgtEl>
                                          <p:spTgt spid="247"/>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48"/>
                                        </p:tgtEl>
                                        <p:attrNameLst>
                                          <p:attrName>style.visibility</p:attrName>
                                        </p:attrNameLst>
                                      </p:cBhvr>
                                      <p:to>
                                        <p:strVal val="visible"/>
                                      </p:to>
                                    </p:set>
                                    <p:animEffect transition="in" filter="dissolve">
                                      <p:cBhvr>
                                        <p:cTn id="69" dur="500"/>
                                        <p:tgtEl>
                                          <p:spTgt spid="248"/>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49"/>
                                        </p:tgtEl>
                                        <p:attrNameLst>
                                          <p:attrName>style.visibility</p:attrName>
                                        </p:attrNameLst>
                                      </p:cBhvr>
                                      <p:to>
                                        <p:strVal val="visible"/>
                                      </p:to>
                                    </p:set>
                                    <p:animEffect transition="in" filter="dissolve">
                                      <p:cBhvr>
                                        <p:cTn id="72" dur="500"/>
                                        <p:tgtEl>
                                          <p:spTgt spid="249"/>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250"/>
                                        </p:tgtEl>
                                        <p:attrNameLst>
                                          <p:attrName>style.visibility</p:attrName>
                                        </p:attrNameLst>
                                      </p:cBhvr>
                                      <p:to>
                                        <p:strVal val="visible"/>
                                      </p:to>
                                    </p:set>
                                    <p:animEffect transition="in" filter="dissolve">
                                      <p:cBhvr>
                                        <p:cTn id="75" dur="500"/>
                                        <p:tgtEl>
                                          <p:spTgt spid="25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51"/>
                                        </p:tgtEl>
                                        <p:attrNameLst>
                                          <p:attrName>style.visibility</p:attrName>
                                        </p:attrNameLst>
                                      </p:cBhvr>
                                      <p:to>
                                        <p:strVal val="visible"/>
                                      </p:to>
                                    </p:set>
                                    <p:animEffect transition="in" filter="dissolve">
                                      <p:cBhvr>
                                        <p:cTn id="78" dur="500"/>
                                        <p:tgtEl>
                                          <p:spTgt spid="251"/>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70"/>
                                        </p:tgtEl>
                                        <p:attrNameLst>
                                          <p:attrName>style.visibility</p:attrName>
                                        </p:attrNameLst>
                                      </p:cBhvr>
                                      <p:to>
                                        <p:strVal val="visible"/>
                                      </p:to>
                                    </p:set>
                                    <p:animEffect transition="in" filter="dissolve">
                                      <p:cBhvr>
                                        <p:cTn id="81" dur="500"/>
                                        <p:tgtEl>
                                          <p:spTgt spid="370"/>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71"/>
                                        </p:tgtEl>
                                        <p:attrNameLst>
                                          <p:attrName>style.visibility</p:attrName>
                                        </p:attrNameLst>
                                      </p:cBhvr>
                                      <p:to>
                                        <p:strVal val="visible"/>
                                      </p:to>
                                    </p:set>
                                    <p:animEffect transition="in" filter="dissolve">
                                      <p:cBhvr>
                                        <p:cTn id="84" dur="500"/>
                                        <p:tgtEl>
                                          <p:spTgt spid="371"/>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72"/>
                                        </p:tgtEl>
                                        <p:attrNameLst>
                                          <p:attrName>style.visibility</p:attrName>
                                        </p:attrNameLst>
                                      </p:cBhvr>
                                      <p:to>
                                        <p:strVal val="visible"/>
                                      </p:to>
                                    </p:set>
                                    <p:animEffect transition="in" filter="dissolve">
                                      <p:cBhvr>
                                        <p:cTn id="87" dur="500"/>
                                        <p:tgtEl>
                                          <p:spTgt spid="37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373"/>
                                        </p:tgtEl>
                                        <p:attrNameLst>
                                          <p:attrName>style.visibility</p:attrName>
                                        </p:attrNameLst>
                                      </p:cBhvr>
                                      <p:to>
                                        <p:strVal val="visible"/>
                                      </p:to>
                                    </p:set>
                                    <p:animEffect transition="in" filter="dissolve">
                                      <p:cBhvr>
                                        <p:cTn id="90" dur="500"/>
                                        <p:tgtEl>
                                          <p:spTgt spid="373"/>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74"/>
                                        </p:tgtEl>
                                        <p:attrNameLst>
                                          <p:attrName>style.visibility</p:attrName>
                                        </p:attrNameLst>
                                      </p:cBhvr>
                                      <p:to>
                                        <p:strVal val="visible"/>
                                      </p:to>
                                    </p:set>
                                    <p:animEffect transition="in" filter="dissolve">
                                      <p:cBhvr>
                                        <p:cTn id="93" dur="500"/>
                                        <p:tgtEl>
                                          <p:spTgt spid="374"/>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375"/>
                                        </p:tgtEl>
                                        <p:attrNameLst>
                                          <p:attrName>style.visibility</p:attrName>
                                        </p:attrNameLst>
                                      </p:cBhvr>
                                      <p:to>
                                        <p:strVal val="visible"/>
                                      </p:to>
                                    </p:set>
                                    <p:animEffect transition="in" filter="dissolve">
                                      <p:cBhvr>
                                        <p:cTn id="96" dur="500"/>
                                        <p:tgtEl>
                                          <p:spTgt spid="375"/>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376"/>
                                        </p:tgtEl>
                                        <p:attrNameLst>
                                          <p:attrName>style.visibility</p:attrName>
                                        </p:attrNameLst>
                                      </p:cBhvr>
                                      <p:to>
                                        <p:strVal val="visible"/>
                                      </p:to>
                                    </p:set>
                                    <p:animEffect transition="in" filter="dissolve">
                                      <p:cBhvr>
                                        <p:cTn id="99" dur="500"/>
                                        <p:tgtEl>
                                          <p:spTgt spid="376"/>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377"/>
                                        </p:tgtEl>
                                        <p:attrNameLst>
                                          <p:attrName>style.visibility</p:attrName>
                                        </p:attrNameLst>
                                      </p:cBhvr>
                                      <p:to>
                                        <p:strVal val="visible"/>
                                      </p:to>
                                    </p:set>
                                    <p:animEffect transition="in" filter="dissolve">
                                      <p:cBhvr>
                                        <p:cTn id="102" dur="500"/>
                                        <p:tgtEl>
                                          <p:spTgt spid="377"/>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grpId="0" nodeType="clickEffect">
                                  <p:stCondLst>
                                    <p:cond delay="0"/>
                                  </p:stCondLst>
                                  <p:childTnLst>
                                    <p:set>
                                      <p:cBhvr>
                                        <p:cTn id="106" dur="1" fill="hold">
                                          <p:stCondLst>
                                            <p:cond delay="0"/>
                                          </p:stCondLst>
                                        </p:cTn>
                                        <p:tgtEl>
                                          <p:spTgt spid="328"/>
                                        </p:tgtEl>
                                        <p:attrNameLst>
                                          <p:attrName>style.visibility</p:attrName>
                                        </p:attrNameLst>
                                      </p:cBhvr>
                                      <p:to>
                                        <p:strVal val="visible"/>
                                      </p:to>
                                    </p:set>
                                    <p:animEffect transition="in" filter="dissolve">
                                      <p:cBhvr>
                                        <p:cTn id="107" dur="500"/>
                                        <p:tgtEl>
                                          <p:spTgt spid="328"/>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329"/>
                                        </p:tgtEl>
                                        <p:attrNameLst>
                                          <p:attrName>style.visibility</p:attrName>
                                        </p:attrNameLst>
                                      </p:cBhvr>
                                      <p:to>
                                        <p:strVal val="visible"/>
                                      </p:to>
                                    </p:set>
                                    <p:animEffect transition="in" filter="dissolve">
                                      <p:cBhvr>
                                        <p:cTn id="110" dur="500"/>
                                        <p:tgtEl>
                                          <p:spTgt spid="329"/>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330"/>
                                        </p:tgtEl>
                                        <p:attrNameLst>
                                          <p:attrName>style.visibility</p:attrName>
                                        </p:attrNameLst>
                                      </p:cBhvr>
                                      <p:to>
                                        <p:strVal val="visible"/>
                                      </p:to>
                                    </p:set>
                                    <p:animEffect transition="in" filter="dissolve">
                                      <p:cBhvr>
                                        <p:cTn id="113" dur="500"/>
                                        <p:tgtEl>
                                          <p:spTgt spid="330"/>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331"/>
                                        </p:tgtEl>
                                        <p:attrNameLst>
                                          <p:attrName>style.visibility</p:attrName>
                                        </p:attrNameLst>
                                      </p:cBhvr>
                                      <p:to>
                                        <p:strVal val="visible"/>
                                      </p:to>
                                    </p:set>
                                    <p:animEffect transition="in" filter="dissolve">
                                      <p:cBhvr>
                                        <p:cTn id="116" dur="500"/>
                                        <p:tgtEl>
                                          <p:spTgt spid="331"/>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332"/>
                                        </p:tgtEl>
                                        <p:attrNameLst>
                                          <p:attrName>style.visibility</p:attrName>
                                        </p:attrNameLst>
                                      </p:cBhvr>
                                      <p:to>
                                        <p:strVal val="visible"/>
                                      </p:to>
                                    </p:set>
                                    <p:animEffect transition="in" filter="dissolve">
                                      <p:cBhvr>
                                        <p:cTn id="119" dur="500"/>
                                        <p:tgtEl>
                                          <p:spTgt spid="332"/>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333"/>
                                        </p:tgtEl>
                                        <p:attrNameLst>
                                          <p:attrName>style.visibility</p:attrName>
                                        </p:attrNameLst>
                                      </p:cBhvr>
                                      <p:to>
                                        <p:strVal val="visible"/>
                                      </p:to>
                                    </p:set>
                                    <p:animEffect transition="in" filter="dissolve">
                                      <p:cBhvr>
                                        <p:cTn id="122" dur="500"/>
                                        <p:tgtEl>
                                          <p:spTgt spid="333"/>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334"/>
                                        </p:tgtEl>
                                        <p:attrNameLst>
                                          <p:attrName>style.visibility</p:attrName>
                                        </p:attrNameLst>
                                      </p:cBhvr>
                                      <p:to>
                                        <p:strVal val="visible"/>
                                      </p:to>
                                    </p:set>
                                    <p:animEffect transition="in" filter="dissolve">
                                      <p:cBhvr>
                                        <p:cTn id="125" dur="500"/>
                                        <p:tgtEl>
                                          <p:spTgt spid="334"/>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335"/>
                                        </p:tgtEl>
                                        <p:attrNameLst>
                                          <p:attrName>style.visibility</p:attrName>
                                        </p:attrNameLst>
                                      </p:cBhvr>
                                      <p:to>
                                        <p:strVal val="visible"/>
                                      </p:to>
                                    </p:set>
                                    <p:animEffect transition="in" filter="dissolve">
                                      <p:cBhvr>
                                        <p:cTn id="128" dur="500"/>
                                        <p:tgtEl>
                                          <p:spTgt spid="335"/>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395"/>
                                        </p:tgtEl>
                                        <p:attrNameLst>
                                          <p:attrName>style.visibility</p:attrName>
                                        </p:attrNameLst>
                                      </p:cBhvr>
                                      <p:to>
                                        <p:strVal val="visible"/>
                                      </p:to>
                                    </p:set>
                                    <p:animEffect transition="in" filter="dissolve">
                                      <p:cBhvr>
                                        <p:cTn id="131" dur="500"/>
                                        <p:tgtEl>
                                          <p:spTgt spid="395"/>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396"/>
                                        </p:tgtEl>
                                        <p:attrNameLst>
                                          <p:attrName>style.visibility</p:attrName>
                                        </p:attrNameLst>
                                      </p:cBhvr>
                                      <p:to>
                                        <p:strVal val="visible"/>
                                      </p:to>
                                    </p:set>
                                    <p:animEffect transition="in" filter="dissolve">
                                      <p:cBhvr>
                                        <p:cTn id="134" dur="500"/>
                                        <p:tgtEl>
                                          <p:spTgt spid="396"/>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397"/>
                                        </p:tgtEl>
                                        <p:attrNameLst>
                                          <p:attrName>style.visibility</p:attrName>
                                        </p:attrNameLst>
                                      </p:cBhvr>
                                      <p:to>
                                        <p:strVal val="visible"/>
                                      </p:to>
                                    </p:set>
                                    <p:animEffect transition="in" filter="dissolve">
                                      <p:cBhvr>
                                        <p:cTn id="137" dur="500"/>
                                        <p:tgtEl>
                                          <p:spTgt spid="397"/>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398"/>
                                        </p:tgtEl>
                                        <p:attrNameLst>
                                          <p:attrName>style.visibility</p:attrName>
                                        </p:attrNameLst>
                                      </p:cBhvr>
                                      <p:to>
                                        <p:strVal val="visible"/>
                                      </p:to>
                                    </p:set>
                                    <p:animEffect transition="in" filter="dissolve">
                                      <p:cBhvr>
                                        <p:cTn id="140" dur="500"/>
                                        <p:tgtEl>
                                          <p:spTgt spid="398"/>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99"/>
                                        </p:tgtEl>
                                        <p:attrNameLst>
                                          <p:attrName>style.visibility</p:attrName>
                                        </p:attrNameLst>
                                      </p:cBhvr>
                                      <p:to>
                                        <p:strVal val="visible"/>
                                      </p:to>
                                    </p:set>
                                    <p:animEffect transition="in" filter="dissolve">
                                      <p:cBhvr>
                                        <p:cTn id="143" dur="500"/>
                                        <p:tgtEl>
                                          <p:spTgt spid="399"/>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400"/>
                                        </p:tgtEl>
                                        <p:attrNameLst>
                                          <p:attrName>style.visibility</p:attrName>
                                        </p:attrNameLst>
                                      </p:cBhvr>
                                      <p:to>
                                        <p:strVal val="visible"/>
                                      </p:to>
                                    </p:set>
                                    <p:animEffect transition="in" filter="dissolve">
                                      <p:cBhvr>
                                        <p:cTn id="146" dur="500"/>
                                        <p:tgtEl>
                                          <p:spTgt spid="400"/>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1"/>
                                        </p:tgtEl>
                                        <p:attrNameLst>
                                          <p:attrName>style.visibility</p:attrName>
                                        </p:attrNameLst>
                                      </p:cBhvr>
                                      <p:to>
                                        <p:strVal val="visible"/>
                                      </p:to>
                                    </p:set>
                                    <p:animEffect transition="in" filter="dissolve">
                                      <p:cBhvr>
                                        <p:cTn id="149" dur="500"/>
                                        <p:tgtEl>
                                          <p:spTgt spid="401"/>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02"/>
                                        </p:tgtEl>
                                        <p:attrNameLst>
                                          <p:attrName>style.visibility</p:attrName>
                                        </p:attrNameLst>
                                      </p:cBhvr>
                                      <p:to>
                                        <p:strVal val="visible"/>
                                      </p:to>
                                    </p:set>
                                    <p:animEffect transition="in" filter="dissolve">
                                      <p:cBhvr>
                                        <p:cTn id="152" dur="500"/>
                                        <p:tgtEl>
                                          <p:spTgt spid="402"/>
                                        </p:tgtEl>
                                      </p:cBhvr>
                                    </p:animEffect>
                                  </p:childTnLst>
                                </p:cTn>
                              </p:par>
                            </p:childTnLst>
                          </p:cTn>
                        </p:par>
                      </p:childTnLst>
                    </p:cTn>
                  </p:par>
                  <p:par>
                    <p:cTn id="153" fill="hold">
                      <p:stCondLst>
                        <p:cond delay="indefinite"/>
                      </p:stCondLst>
                      <p:childTnLst>
                        <p:par>
                          <p:cTn id="154" fill="hold">
                            <p:stCondLst>
                              <p:cond delay="0"/>
                            </p:stCondLst>
                            <p:childTnLst>
                              <p:par>
                                <p:cTn id="155" presetID="21" presetClass="entr" presetSubtype="1" fill="hold" grpId="0" nodeType="clickEffect">
                                  <p:stCondLst>
                                    <p:cond delay="0"/>
                                  </p:stCondLst>
                                  <p:childTnLst>
                                    <p:set>
                                      <p:cBhvr>
                                        <p:cTn id="156" dur="1" fill="hold">
                                          <p:stCondLst>
                                            <p:cond delay="0"/>
                                          </p:stCondLst>
                                        </p:cTn>
                                        <p:tgtEl>
                                          <p:spTgt spid="486"/>
                                        </p:tgtEl>
                                        <p:attrNameLst>
                                          <p:attrName>style.visibility</p:attrName>
                                        </p:attrNameLst>
                                      </p:cBhvr>
                                      <p:to>
                                        <p:strVal val="visible"/>
                                      </p:to>
                                    </p:set>
                                    <p:animEffect transition="in" filter="wheel(1)">
                                      <p:cBhvr>
                                        <p:cTn id="157" dur="500"/>
                                        <p:tgtEl>
                                          <p:spTgt spid="486"/>
                                        </p:tgtEl>
                                      </p:cBhvr>
                                    </p:animEffect>
                                  </p:childTnLst>
                                </p:cTn>
                              </p:par>
                              <p:par>
                                <p:cTn id="158" presetID="21" presetClass="entr" presetSubtype="1" fill="hold" grpId="0" nodeType="withEffect">
                                  <p:stCondLst>
                                    <p:cond delay="0"/>
                                  </p:stCondLst>
                                  <p:childTnLst>
                                    <p:set>
                                      <p:cBhvr>
                                        <p:cTn id="159" dur="1" fill="hold">
                                          <p:stCondLst>
                                            <p:cond delay="0"/>
                                          </p:stCondLst>
                                        </p:cTn>
                                        <p:tgtEl>
                                          <p:spTgt spid="485"/>
                                        </p:tgtEl>
                                        <p:attrNameLst>
                                          <p:attrName>style.visibility</p:attrName>
                                        </p:attrNameLst>
                                      </p:cBhvr>
                                      <p:to>
                                        <p:strVal val="visible"/>
                                      </p:to>
                                    </p:set>
                                    <p:animEffect transition="in" filter="wheel(1)">
                                      <p:cBhvr>
                                        <p:cTn id="160" dur="500"/>
                                        <p:tgtEl>
                                          <p:spTgt spid="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20" grpId="0" animBg="1"/>
      <p:bldP spid="221" grpId="0" animBg="1"/>
      <p:bldP spid="222" grpId="0" animBg="1"/>
      <p:bldP spid="223" grpId="0" animBg="1"/>
      <p:bldP spid="224" grpId="0" animBg="1"/>
      <p:bldP spid="225" grpId="0" animBg="1"/>
      <p:bldP spid="226" grpId="0" animBg="1"/>
      <p:bldP spid="244" grpId="0" animBg="1"/>
      <p:bldP spid="245" grpId="0" animBg="1"/>
      <p:bldP spid="246" grpId="0" animBg="1"/>
      <p:bldP spid="247" grpId="0" animBg="1"/>
      <p:bldP spid="248" grpId="0" animBg="1"/>
      <p:bldP spid="249" grpId="0" animBg="1"/>
      <p:bldP spid="250" grpId="0" animBg="1"/>
      <p:bldP spid="251" grpId="0" animBg="1"/>
      <p:bldP spid="286" grpId="0" animBg="1"/>
      <p:bldP spid="287" grpId="0" animBg="1"/>
      <p:bldP spid="288" grpId="0" animBg="1"/>
      <p:bldP spid="289" grpId="0" animBg="1"/>
      <p:bldP spid="290" grpId="0" animBg="1"/>
      <p:bldP spid="291" grpId="0" animBg="1"/>
      <p:bldP spid="292" grpId="0" animBg="1"/>
      <p:bldP spid="293" grpId="0" animBg="1"/>
      <p:bldP spid="328" grpId="0" animBg="1"/>
      <p:bldP spid="329" grpId="0" animBg="1"/>
      <p:bldP spid="330" grpId="0" animBg="1"/>
      <p:bldP spid="331" grpId="0" animBg="1"/>
      <p:bldP spid="332" grpId="0" animBg="1"/>
      <p:bldP spid="333" grpId="0" animBg="1"/>
      <p:bldP spid="334" grpId="0" animBg="1"/>
      <p:bldP spid="335" grpId="0" animBg="1"/>
      <p:bldP spid="370" grpId="0" animBg="1"/>
      <p:bldP spid="371" grpId="0" animBg="1"/>
      <p:bldP spid="372" grpId="0" animBg="1"/>
      <p:bldP spid="373" grpId="0" animBg="1"/>
      <p:bldP spid="374" grpId="0" animBg="1"/>
      <p:bldP spid="375" grpId="0" animBg="1"/>
      <p:bldP spid="376" grpId="0" animBg="1"/>
      <p:bldP spid="377" grpId="0" animBg="1"/>
      <p:bldP spid="395" grpId="0" animBg="1"/>
      <p:bldP spid="396" grpId="0" animBg="1"/>
      <p:bldP spid="397" grpId="0" animBg="1"/>
      <p:bldP spid="398" grpId="0" animBg="1"/>
      <p:bldP spid="399" grpId="0" animBg="1"/>
      <p:bldP spid="400" grpId="0" animBg="1"/>
      <p:bldP spid="401" grpId="0" animBg="1"/>
      <p:bldP spid="402" grpId="0" animBg="1"/>
      <p:bldP spid="485" grpId="0" animBg="1"/>
      <p:bldP spid="48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2 RECAP</a:t>
            </a:r>
          </a:p>
        </p:txBody>
      </p:sp>
      <p:sp>
        <p:nvSpPr>
          <p:cNvPr id="3" name="Content Placeholder 2"/>
          <p:cNvSpPr>
            <a:spLocks noGrp="1"/>
          </p:cNvSpPr>
          <p:nvPr>
            <p:ph idx="1"/>
          </p:nvPr>
        </p:nvSpPr>
        <p:spPr/>
        <p:txBody>
          <a:bodyPr>
            <a:normAutofit/>
          </a:bodyPr>
          <a:lstStyle/>
          <a:p>
            <a:r>
              <a:rPr lang="en-US" sz="2400" dirty="0"/>
              <a:t>People showed automatic association between disfigurement and disease</a:t>
            </a:r>
          </a:p>
          <a:p>
            <a:r>
              <a:rPr lang="en-US" sz="2400" dirty="0"/>
              <a:t>People showed automatic association between obesity and harmless</a:t>
            </a:r>
          </a:p>
          <a:p>
            <a:r>
              <a:rPr lang="en-US" sz="2400" dirty="0"/>
              <a:t>Found </a:t>
            </a:r>
            <a:r>
              <a:rPr lang="en-US" sz="2400" dirty="0">
                <a:solidFill>
                  <a:schemeClr val="accent1"/>
                </a:solidFill>
              </a:rPr>
              <a:t>strong evidence </a:t>
            </a:r>
            <a:r>
              <a:rPr lang="en-US" sz="2400" dirty="0"/>
              <a:t>that disfigurement is more strongly associated with infectious than obesity is</a:t>
            </a:r>
          </a:p>
        </p:txBody>
      </p:sp>
    </p:spTree>
    <p:extLst>
      <p:ext uri="{BB962C8B-B14F-4D97-AF65-F5344CB8AC3E}">
        <p14:creationId xmlns:p14="http://schemas.microsoft.com/office/powerpoint/2010/main" val="2858541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Faces are a source of information</a:t>
            </a:r>
          </a:p>
        </p:txBody>
      </p:sp>
      <p:sp>
        <p:nvSpPr>
          <p:cNvPr id="3" name="Content Placeholder 2"/>
          <p:cNvSpPr>
            <a:spLocks noGrp="1"/>
          </p:cNvSpPr>
          <p:nvPr>
            <p:ph idx="1"/>
          </p:nvPr>
        </p:nvSpPr>
        <p:spPr/>
        <p:txBody>
          <a:bodyPr>
            <a:normAutofit/>
          </a:bodyPr>
          <a:lstStyle/>
          <a:p>
            <a:r>
              <a:rPr lang="en-US" sz="2400" dirty="0"/>
              <a:t>People evolved to use that information to reduce threats and capitalize on opportunities </a:t>
            </a:r>
            <a:r>
              <a:rPr lang="en-US" sz="2400" dirty="0" err="1">
                <a:solidFill>
                  <a:schemeClr val="accent1"/>
                </a:solidFill>
              </a:rPr>
              <a:t>Neuberg</a:t>
            </a:r>
            <a:r>
              <a:rPr lang="en-US" sz="2400" dirty="0">
                <a:solidFill>
                  <a:schemeClr val="accent1"/>
                </a:solidFill>
              </a:rPr>
              <a:t> &amp; Schaller, 2017</a:t>
            </a:r>
          </a:p>
          <a:p>
            <a:r>
              <a:rPr lang="en-US" sz="2400" dirty="0"/>
              <a:t>It’s adaptive to look for and use that information, but people overdo it (i.e., stereotyping and prejudice)</a:t>
            </a:r>
          </a:p>
          <a:p>
            <a:r>
              <a:rPr lang="en-US" sz="2400" dirty="0"/>
              <a:t>How do people use face information to distinguish between people who pose threats or offer opportunities?</a:t>
            </a:r>
          </a:p>
        </p:txBody>
      </p:sp>
    </p:spTree>
    <p:extLst>
      <p:ext uri="{BB962C8B-B14F-4D97-AF65-F5344CB8AC3E}">
        <p14:creationId xmlns:p14="http://schemas.microsoft.com/office/powerpoint/2010/main" val="2978864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24114" y="3044280"/>
            <a:ext cx="2543773" cy="769441"/>
          </a:xfrm>
          <a:prstGeom prst="rect">
            <a:avLst/>
          </a:prstGeom>
          <a:noFill/>
        </p:spPr>
        <p:txBody>
          <a:bodyPr wrap="none" rtlCol="0">
            <a:spAutoFit/>
          </a:bodyPr>
          <a:lstStyle/>
          <a:p>
            <a:r>
              <a:rPr lang="en-US" sz="4400" dirty="0">
                <a:latin typeface="+mj-lt"/>
                <a:ea typeface="MS Reference Sans Serif" charset="0"/>
                <a:cs typeface="MS Reference Sans Serif" charset="0"/>
              </a:rPr>
              <a:t>Thank you</a:t>
            </a:r>
          </a:p>
        </p:txBody>
      </p:sp>
      <p:sp>
        <p:nvSpPr>
          <p:cNvPr id="4" name="Rectangle 3"/>
          <p:cNvSpPr/>
          <p:nvPr/>
        </p:nvSpPr>
        <p:spPr>
          <a:xfrm>
            <a:off x="4824114" y="3813721"/>
            <a:ext cx="2324611" cy="461665"/>
          </a:xfrm>
          <a:prstGeom prst="rect">
            <a:avLst/>
          </a:prstGeom>
        </p:spPr>
        <p:txBody>
          <a:bodyPr wrap="none">
            <a:spAutoFit/>
          </a:bodyPr>
          <a:lstStyle/>
          <a:p>
            <a:r>
              <a:rPr lang="en-US" sz="2400" dirty="0" err="1">
                <a:solidFill>
                  <a:schemeClr val="accent1"/>
                </a:solidFill>
                <a:latin typeface="+mj-lt"/>
                <a:ea typeface="MS Reference Sans Serif" charset="0"/>
                <a:cs typeface="MS Reference Sans Serif" charset="0"/>
              </a:rPr>
              <a:t>nickmichalak.com</a:t>
            </a:r>
            <a:endParaRPr lang="en-US" sz="2400" dirty="0">
              <a:solidFill>
                <a:schemeClr val="accent1"/>
              </a:solidFill>
              <a:latin typeface="+mj-lt"/>
            </a:endParaRPr>
          </a:p>
        </p:txBody>
      </p:sp>
      <p:sp>
        <p:nvSpPr>
          <p:cNvPr id="5" name="TextBox 4">
            <a:extLst>
              <a:ext uri="{FF2B5EF4-FFF2-40B4-BE49-F238E27FC236}">
                <a16:creationId xmlns:a16="http://schemas.microsoft.com/office/drawing/2014/main" id="{E7365396-59B3-AA48-BEA2-1717FCC0818E}"/>
              </a:ext>
            </a:extLst>
          </p:cNvPr>
          <p:cNvSpPr txBox="1"/>
          <p:nvPr/>
        </p:nvSpPr>
        <p:spPr>
          <a:xfrm>
            <a:off x="180580" y="5520003"/>
            <a:ext cx="6639446" cy="1200329"/>
          </a:xfrm>
          <a:prstGeom prst="rect">
            <a:avLst/>
          </a:prstGeom>
          <a:noFill/>
        </p:spPr>
        <p:txBody>
          <a:bodyPr wrap="none" rtlCol="0">
            <a:spAutoFit/>
          </a:bodyPr>
          <a:lstStyle/>
          <a:p>
            <a:r>
              <a:rPr lang="en-US" sz="3600" dirty="0">
                <a:solidFill>
                  <a:schemeClr val="accent3"/>
                </a:solidFill>
                <a:latin typeface="+mj-lt"/>
                <a:ea typeface="MS Reference Sans Serif" charset="0"/>
                <a:cs typeface="MS Reference Sans Serif" charset="0"/>
              </a:rPr>
              <a:t>Evolutionary Social Psychology Lab</a:t>
            </a:r>
          </a:p>
          <a:p>
            <a:r>
              <a:rPr lang="en-US" sz="3600" dirty="0">
                <a:latin typeface="+mj-lt"/>
                <a:ea typeface="MS Reference Sans Serif" charset="0"/>
                <a:cs typeface="MS Reference Sans Serif" charset="0"/>
              </a:rPr>
              <a:t>Advisor: Josh Ackerman</a:t>
            </a:r>
          </a:p>
        </p:txBody>
      </p:sp>
    </p:spTree>
    <p:extLst>
      <p:ext uri="{BB962C8B-B14F-4D97-AF65-F5344CB8AC3E}">
        <p14:creationId xmlns:p14="http://schemas.microsoft.com/office/powerpoint/2010/main" val="48966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3000"/>
                            </p:stCondLst>
                            <p:childTnLst>
                              <p:par>
                                <p:cTn id="9" presetID="9"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3023" y="2634461"/>
            <a:ext cx="8205955" cy="1589079"/>
          </a:xfrm>
        </p:spPr>
        <p:txBody>
          <a:bodyPr>
            <a:noAutofit/>
          </a:bodyPr>
          <a:lstStyle/>
          <a:p>
            <a:r>
              <a:rPr lang="en-US" sz="4000" dirty="0"/>
              <a:t>Infectious disease is an enduring, predictable feature of the environment.</a:t>
            </a:r>
          </a:p>
        </p:txBody>
      </p:sp>
      <p:sp>
        <p:nvSpPr>
          <p:cNvPr id="5" name="Rectangle 4"/>
          <p:cNvSpPr/>
          <p:nvPr/>
        </p:nvSpPr>
        <p:spPr>
          <a:xfrm>
            <a:off x="1993023" y="4223540"/>
            <a:ext cx="7729728" cy="369332"/>
          </a:xfrm>
          <a:prstGeom prst="rect">
            <a:avLst/>
          </a:prstGeom>
        </p:spPr>
        <p:txBody>
          <a:bodyPr wrap="square">
            <a:spAutoFit/>
          </a:bodyPr>
          <a:lstStyle/>
          <a:p>
            <a:r>
              <a:rPr lang="en-US" dirty="0">
                <a:solidFill>
                  <a:schemeClr val="accent1"/>
                </a:solidFill>
              </a:rPr>
              <a:t>Murray &amp; Schaller, 2015</a:t>
            </a:r>
          </a:p>
        </p:txBody>
      </p:sp>
    </p:spTree>
    <p:extLst>
      <p:ext uri="{BB962C8B-B14F-4D97-AF65-F5344CB8AC3E}">
        <p14:creationId xmlns:p14="http://schemas.microsoft.com/office/powerpoint/2010/main" val="141148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634461"/>
            <a:ext cx="7729728" cy="1589079"/>
          </a:xfrm>
        </p:spPr>
        <p:txBody>
          <a:bodyPr>
            <a:normAutofit fontScale="90000"/>
          </a:bodyPr>
          <a:lstStyle/>
          <a:p>
            <a:r>
              <a:rPr lang="en-US" dirty="0"/>
              <a:t>Biological systems are “designed” to </a:t>
            </a:r>
            <a:r>
              <a:rPr lang="en-US" b="1" dirty="0">
                <a:solidFill>
                  <a:schemeClr val="accent3"/>
                </a:solidFill>
              </a:rPr>
              <a:t>detect</a:t>
            </a:r>
            <a:r>
              <a:rPr lang="en-US" dirty="0"/>
              <a:t> and reduce pathogen threats.</a:t>
            </a:r>
          </a:p>
        </p:txBody>
      </p:sp>
      <p:sp>
        <p:nvSpPr>
          <p:cNvPr id="5" name="Rectangle 4"/>
          <p:cNvSpPr/>
          <p:nvPr/>
        </p:nvSpPr>
        <p:spPr>
          <a:xfrm>
            <a:off x="2231136" y="4223540"/>
            <a:ext cx="7729728" cy="369332"/>
          </a:xfrm>
          <a:prstGeom prst="rect">
            <a:avLst/>
          </a:prstGeom>
        </p:spPr>
        <p:txBody>
          <a:bodyPr wrap="square">
            <a:spAutoFit/>
          </a:bodyPr>
          <a:lstStyle/>
          <a:p>
            <a:r>
              <a:rPr lang="en-US" dirty="0" err="1">
                <a:solidFill>
                  <a:schemeClr val="accent1"/>
                </a:solidFill>
              </a:rPr>
              <a:t>Nesse</a:t>
            </a:r>
            <a:r>
              <a:rPr lang="en-US" dirty="0">
                <a:solidFill>
                  <a:schemeClr val="accent1"/>
                </a:solidFill>
              </a:rPr>
              <a:t>, 2005; Murray &amp; Schaller, 2015</a:t>
            </a:r>
          </a:p>
        </p:txBody>
      </p:sp>
    </p:spTree>
    <p:extLst>
      <p:ext uri="{BB962C8B-B14F-4D97-AF65-F5344CB8AC3E}">
        <p14:creationId xmlns:p14="http://schemas.microsoft.com/office/powerpoint/2010/main" val="306331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AC7AE88-9F31-8F4A-AF1D-B20A23033945}"/>
              </a:ext>
            </a:extLst>
          </p:cNvPr>
          <p:cNvSpPr txBox="1">
            <a:spLocks/>
          </p:cNvSpPr>
          <p:nvPr/>
        </p:nvSpPr>
        <p:spPr>
          <a:xfrm>
            <a:off x="5938303" y="3674184"/>
            <a:ext cx="5420478" cy="2169187"/>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23/25 (92%) of most deadly infectious diseases cause symptoms visible in the face.</a:t>
            </a:r>
          </a:p>
        </p:txBody>
      </p:sp>
      <p:sp>
        <p:nvSpPr>
          <p:cNvPr id="5" name="Rectangle 4">
            <a:extLst>
              <a:ext uri="{FF2B5EF4-FFF2-40B4-BE49-F238E27FC236}">
                <a16:creationId xmlns:a16="http://schemas.microsoft.com/office/drawing/2014/main" id="{BC33B6C7-D897-B749-994F-E362ACC7F3C9}"/>
              </a:ext>
            </a:extLst>
          </p:cNvPr>
          <p:cNvSpPr/>
          <p:nvPr/>
        </p:nvSpPr>
        <p:spPr>
          <a:xfrm>
            <a:off x="5938303" y="5858294"/>
            <a:ext cx="5420478" cy="646331"/>
          </a:xfrm>
          <a:prstGeom prst="rect">
            <a:avLst/>
          </a:prstGeom>
        </p:spPr>
        <p:txBody>
          <a:bodyPr wrap="square">
            <a:spAutoFit/>
          </a:bodyPr>
          <a:lstStyle/>
          <a:p>
            <a:r>
              <a:rPr lang="en-US" dirty="0">
                <a:solidFill>
                  <a:schemeClr val="accent1"/>
                </a:solidFill>
              </a:rPr>
              <a:t>Ryan, Oaten, Stevenson, &amp; Case, 2012; Wolfe, </a:t>
            </a:r>
            <a:r>
              <a:rPr lang="en-US" dirty="0" err="1">
                <a:solidFill>
                  <a:schemeClr val="accent1"/>
                </a:solidFill>
              </a:rPr>
              <a:t>Panosian</a:t>
            </a:r>
            <a:r>
              <a:rPr lang="en-US" dirty="0">
                <a:solidFill>
                  <a:schemeClr val="accent1"/>
                </a:solidFill>
              </a:rPr>
              <a:t>, &amp; Diamond, 2007</a:t>
            </a:r>
          </a:p>
        </p:txBody>
      </p:sp>
      <p:sp>
        <p:nvSpPr>
          <p:cNvPr id="6" name="Rectangle 5">
            <a:extLst>
              <a:ext uri="{FF2B5EF4-FFF2-40B4-BE49-F238E27FC236}">
                <a16:creationId xmlns:a16="http://schemas.microsoft.com/office/drawing/2014/main" id="{A90CE79A-7C40-314A-AFA7-AF3B807289A5}"/>
              </a:ext>
            </a:extLst>
          </p:cNvPr>
          <p:cNvSpPr/>
          <p:nvPr/>
        </p:nvSpPr>
        <p:spPr>
          <a:xfrm>
            <a:off x="1952414" y="6269787"/>
            <a:ext cx="2187908" cy="369332"/>
          </a:xfrm>
          <a:prstGeom prst="rect">
            <a:avLst/>
          </a:prstGeom>
        </p:spPr>
        <p:txBody>
          <a:bodyPr wrap="square">
            <a:spAutoFit/>
          </a:bodyPr>
          <a:lstStyle/>
          <a:p>
            <a:r>
              <a:rPr lang="en-US" dirty="0">
                <a:latin typeface="Garamond Regular" panose="02020404030301010803" pitchFamily="18" charset="0"/>
                <a:ea typeface="MS Reference Sans Serif" charset="0"/>
                <a:cs typeface="MS Reference Sans Serif" charset="0"/>
              </a:rPr>
              <a:t>Yellow fever</a:t>
            </a:r>
            <a:endParaRPr lang="en-US" dirty="0"/>
          </a:p>
        </p:txBody>
      </p:sp>
      <p:sp>
        <p:nvSpPr>
          <p:cNvPr id="7" name="Rectangle 6">
            <a:extLst>
              <a:ext uri="{FF2B5EF4-FFF2-40B4-BE49-F238E27FC236}">
                <a16:creationId xmlns:a16="http://schemas.microsoft.com/office/drawing/2014/main" id="{A4F78DC2-A8ED-2E45-92F3-E192463B8B05}"/>
              </a:ext>
            </a:extLst>
          </p:cNvPr>
          <p:cNvSpPr/>
          <p:nvPr/>
        </p:nvSpPr>
        <p:spPr>
          <a:xfrm>
            <a:off x="2432936" y="2835351"/>
            <a:ext cx="1226865" cy="369332"/>
          </a:xfrm>
          <a:prstGeom prst="rect">
            <a:avLst/>
          </a:prstGeom>
        </p:spPr>
        <p:txBody>
          <a:bodyPr wrap="square">
            <a:spAutoFit/>
          </a:bodyPr>
          <a:lstStyle/>
          <a:p>
            <a:r>
              <a:rPr lang="en-US" dirty="0">
                <a:ea typeface="MS Reference Sans Serif" charset="0"/>
                <a:cs typeface="MS Reference Sans Serif" charset="0"/>
              </a:rPr>
              <a:t>Mumps</a:t>
            </a:r>
            <a:endParaRPr lang="en-US" dirty="0"/>
          </a:p>
        </p:txBody>
      </p:sp>
      <p:sp>
        <p:nvSpPr>
          <p:cNvPr id="8" name="Rectangle 7">
            <a:extLst>
              <a:ext uri="{FF2B5EF4-FFF2-40B4-BE49-F238E27FC236}">
                <a16:creationId xmlns:a16="http://schemas.microsoft.com/office/drawing/2014/main" id="{845FA4A6-E598-E44B-86EC-8D750990C42E}"/>
              </a:ext>
            </a:extLst>
          </p:cNvPr>
          <p:cNvSpPr/>
          <p:nvPr/>
        </p:nvSpPr>
        <p:spPr>
          <a:xfrm>
            <a:off x="7322601" y="2835351"/>
            <a:ext cx="1466051" cy="369332"/>
          </a:xfrm>
          <a:prstGeom prst="rect">
            <a:avLst/>
          </a:prstGeom>
        </p:spPr>
        <p:txBody>
          <a:bodyPr wrap="square">
            <a:spAutoFit/>
          </a:bodyPr>
          <a:lstStyle/>
          <a:p>
            <a:r>
              <a:rPr lang="en-US" dirty="0">
                <a:ea typeface="MS Reference Sans Serif" charset="0"/>
                <a:cs typeface="MS Reference Sans Serif" charset="0"/>
              </a:rPr>
              <a:t>Measles</a:t>
            </a:r>
            <a:endParaRPr lang="en-US" dirty="0"/>
          </a:p>
        </p:txBody>
      </p:sp>
      <p:pic>
        <p:nvPicPr>
          <p:cNvPr id="9" name="Picture 8">
            <a:extLst>
              <a:ext uri="{FF2B5EF4-FFF2-40B4-BE49-F238E27FC236}">
                <a16:creationId xmlns:a16="http://schemas.microsoft.com/office/drawing/2014/main" id="{BC342094-158E-F048-9A1C-6CF1498127CA}"/>
              </a:ext>
            </a:extLst>
          </p:cNvPr>
          <p:cNvPicPr>
            <a:picLocks noChangeAspect="1"/>
          </p:cNvPicPr>
          <p:nvPr/>
        </p:nvPicPr>
        <p:blipFill>
          <a:blip r:embed="rId3"/>
          <a:stretch>
            <a:fillRect/>
          </a:stretch>
        </p:blipFill>
        <p:spPr>
          <a:xfrm>
            <a:off x="6096000" y="313033"/>
            <a:ext cx="3919255" cy="2522499"/>
          </a:xfrm>
          <a:prstGeom prst="rect">
            <a:avLst/>
          </a:prstGeom>
        </p:spPr>
      </p:pic>
      <p:pic>
        <p:nvPicPr>
          <p:cNvPr id="10" name="Picture 9">
            <a:extLst>
              <a:ext uri="{FF2B5EF4-FFF2-40B4-BE49-F238E27FC236}">
                <a16:creationId xmlns:a16="http://schemas.microsoft.com/office/drawing/2014/main" id="{D397FBBD-0D70-C040-A043-71E17FA4D9AF}"/>
              </a:ext>
            </a:extLst>
          </p:cNvPr>
          <p:cNvPicPr>
            <a:picLocks noChangeAspect="1"/>
          </p:cNvPicPr>
          <p:nvPr/>
        </p:nvPicPr>
        <p:blipFill>
          <a:blip r:embed="rId4"/>
          <a:stretch>
            <a:fillRect/>
          </a:stretch>
        </p:blipFill>
        <p:spPr>
          <a:xfrm>
            <a:off x="871961" y="313033"/>
            <a:ext cx="4348825" cy="2522318"/>
          </a:xfrm>
          <a:prstGeom prst="rect">
            <a:avLst/>
          </a:prstGeom>
        </p:spPr>
      </p:pic>
      <p:pic>
        <p:nvPicPr>
          <p:cNvPr id="11" name="Picture 10">
            <a:extLst>
              <a:ext uri="{FF2B5EF4-FFF2-40B4-BE49-F238E27FC236}">
                <a16:creationId xmlns:a16="http://schemas.microsoft.com/office/drawing/2014/main" id="{95A1DA67-623D-8F49-8DCB-F4A91879BF91}"/>
              </a:ext>
            </a:extLst>
          </p:cNvPr>
          <p:cNvPicPr>
            <a:picLocks noChangeAspect="1"/>
          </p:cNvPicPr>
          <p:nvPr/>
        </p:nvPicPr>
        <p:blipFill>
          <a:blip r:embed="rId5"/>
          <a:stretch>
            <a:fillRect/>
          </a:stretch>
        </p:blipFill>
        <p:spPr>
          <a:xfrm>
            <a:off x="871961" y="3312586"/>
            <a:ext cx="4348825" cy="2957201"/>
          </a:xfrm>
          <a:prstGeom prst="rect">
            <a:avLst/>
          </a:prstGeom>
        </p:spPr>
      </p:pic>
    </p:spTree>
    <p:extLst>
      <p:ext uri="{BB962C8B-B14F-4D97-AF65-F5344CB8AC3E}">
        <p14:creationId xmlns:p14="http://schemas.microsoft.com/office/powerpoint/2010/main" val="236508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978" y="3410465"/>
            <a:ext cx="6595447" cy="2305771"/>
          </a:xfrm>
        </p:spPr>
        <p:txBody>
          <a:bodyPr>
            <a:normAutofit fontScale="90000"/>
          </a:bodyPr>
          <a:lstStyle/>
          <a:p>
            <a:r>
              <a:rPr lang="en-US" dirty="0"/>
              <a:t>Symptoms of infectious disease vary a lot across diseases and individuals: Perceivers can’t always be accurate</a:t>
            </a:r>
          </a:p>
        </p:txBody>
      </p:sp>
      <p:sp>
        <p:nvSpPr>
          <p:cNvPr id="5" name="Rectangle 4"/>
          <p:cNvSpPr/>
          <p:nvPr/>
        </p:nvSpPr>
        <p:spPr>
          <a:xfrm>
            <a:off x="691978" y="5716236"/>
            <a:ext cx="6042455" cy="369332"/>
          </a:xfrm>
          <a:prstGeom prst="rect">
            <a:avLst/>
          </a:prstGeom>
        </p:spPr>
        <p:txBody>
          <a:bodyPr wrap="square">
            <a:spAutoFit/>
          </a:bodyPr>
          <a:lstStyle/>
          <a:p>
            <a:r>
              <a:rPr lang="en-US" dirty="0" err="1">
                <a:solidFill>
                  <a:schemeClr val="accent1"/>
                </a:solidFill>
              </a:rPr>
              <a:t>Haselton</a:t>
            </a:r>
            <a:r>
              <a:rPr lang="en-US" dirty="0">
                <a:solidFill>
                  <a:schemeClr val="accent1"/>
                </a:solidFill>
              </a:rPr>
              <a:t> &amp; Nettle, 2006; Murray &amp; Schaller, 2015</a:t>
            </a:r>
          </a:p>
        </p:txBody>
      </p:sp>
      <p:pic>
        <p:nvPicPr>
          <p:cNvPr id="6" name="Picture 5"/>
          <p:cNvPicPr>
            <a:picLocks noChangeAspect="1"/>
          </p:cNvPicPr>
          <p:nvPr/>
        </p:nvPicPr>
        <p:blipFill>
          <a:blip r:embed="rId3"/>
          <a:stretch>
            <a:fillRect/>
          </a:stretch>
        </p:blipFill>
        <p:spPr>
          <a:xfrm>
            <a:off x="3435271" y="134057"/>
            <a:ext cx="3299162" cy="2247720"/>
          </a:xfrm>
          <a:prstGeom prst="rect">
            <a:avLst/>
          </a:prstGeom>
        </p:spPr>
      </p:pic>
      <p:pic>
        <p:nvPicPr>
          <p:cNvPr id="3" name="Picture 2"/>
          <p:cNvPicPr>
            <a:picLocks noChangeAspect="1"/>
          </p:cNvPicPr>
          <p:nvPr/>
        </p:nvPicPr>
        <p:blipFill>
          <a:blip r:embed="rId4"/>
          <a:stretch>
            <a:fillRect/>
          </a:stretch>
        </p:blipFill>
        <p:spPr>
          <a:xfrm>
            <a:off x="7287425" y="843245"/>
            <a:ext cx="4290856" cy="6043459"/>
          </a:xfrm>
          <a:prstGeom prst="rect">
            <a:avLst/>
          </a:prstGeom>
        </p:spPr>
      </p:pic>
    </p:spTree>
    <p:extLst>
      <p:ext uri="{BB962C8B-B14F-4D97-AF65-F5344CB8AC3E}">
        <p14:creationId xmlns:p14="http://schemas.microsoft.com/office/powerpoint/2010/main" val="2584017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0150" y="3902739"/>
            <a:ext cx="4771885" cy="1958110"/>
          </a:xfrm>
        </p:spPr>
        <p:txBody>
          <a:bodyPr>
            <a:noAutofit/>
          </a:bodyPr>
          <a:lstStyle/>
          <a:p>
            <a:r>
              <a:rPr lang="en-US" sz="3600" cap="none" dirty="0"/>
              <a:t>People respond to anomalous facial features as if these features cue infectious disease</a:t>
            </a:r>
          </a:p>
        </p:txBody>
      </p:sp>
      <p:sp>
        <p:nvSpPr>
          <p:cNvPr id="5" name="Rectangle 4"/>
          <p:cNvSpPr/>
          <p:nvPr/>
        </p:nvSpPr>
        <p:spPr>
          <a:xfrm>
            <a:off x="6210150" y="5860849"/>
            <a:ext cx="4696553" cy="369332"/>
          </a:xfrm>
          <a:prstGeom prst="rect">
            <a:avLst/>
          </a:prstGeom>
        </p:spPr>
        <p:txBody>
          <a:bodyPr wrap="square">
            <a:spAutoFit/>
          </a:bodyPr>
          <a:lstStyle/>
          <a:p>
            <a:r>
              <a:rPr lang="en-US" dirty="0">
                <a:solidFill>
                  <a:schemeClr val="accent1"/>
                </a:solidFill>
              </a:rPr>
              <a:t>Murray &amp; Schaller, 2015</a:t>
            </a:r>
          </a:p>
        </p:txBody>
      </p:sp>
      <p:sp>
        <p:nvSpPr>
          <p:cNvPr id="11" name="Rectangle 10"/>
          <p:cNvSpPr/>
          <p:nvPr/>
        </p:nvSpPr>
        <p:spPr>
          <a:xfrm>
            <a:off x="1408558" y="6045515"/>
            <a:ext cx="3840480" cy="369332"/>
          </a:xfrm>
          <a:prstGeom prst="rect">
            <a:avLst/>
          </a:prstGeom>
        </p:spPr>
        <p:txBody>
          <a:bodyPr wrap="square">
            <a:spAutoFit/>
          </a:bodyPr>
          <a:lstStyle/>
          <a:p>
            <a:r>
              <a:rPr lang="en-US" dirty="0">
                <a:ea typeface="MS Reference Sans Serif" charset="0"/>
                <a:cs typeface="MS Reference Sans Serif" charset="0"/>
              </a:rPr>
              <a:t>Old age </a:t>
            </a:r>
            <a:r>
              <a:rPr lang="en-US" dirty="0">
                <a:solidFill>
                  <a:schemeClr val="accent1"/>
                </a:solidFill>
                <a:ea typeface="MS Reference Sans Serif" charset="0"/>
                <a:cs typeface="MS Reference Sans Serif" charset="0"/>
              </a:rPr>
              <a:t>Duncan &amp; Schaller, 2009</a:t>
            </a:r>
          </a:p>
        </p:txBody>
      </p:sp>
      <p:sp>
        <p:nvSpPr>
          <p:cNvPr id="12" name="Rectangle 11"/>
          <p:cNvSpPr/>
          <p:nvPr/>
        </p:nvSpPr>
        <p:spPr>
          <a:xfrm>
            <a:off x="1408558" y="2767846"/>
            <a:ext cx="4013187" cy="1031051"/>
          </a:xfrm>
          <a:prstGeom prst="rect">
            <a:avLst/>
          </a:prstGeom>
        </p:spPr>
        <p:txBody>
          <a:bodyPr wrap="square">
            <a:spAutoFit/>
          </a:bodyPr>
          <a:lstStyle/>
          <a:p>
            <a:r>
              <a:rPr lang="en-US" dirty="0">
                <a:ea typeface="MS Reference Sans Serif" charset="0"/>
                <a:cs typeface="MS Reference Sans Serif" charset="0"/>
              </a:rPr>
              <a:t>Obesity </a:t>
            </a:r>
            <a:r>
              <a:rPr lang="en-US" dirty="0">
                <a:solidFill>
                  <a:schemeClr val="accent1"/>
                </a:solidFill>
                <a:ea typeface="MS Reference Sans Serif" charset="0"/>
                <a:cs typeface="MS Reference Sans Serif" charset="0"/>
              </a:rPr>
              <a:t>Park, Schaller, &amp; Crandall, 2007</a:t>
            </a:r>
          </a:p>
          <a:p>
            <a:endParaRPr lang="en-US" sz="2500" dirty="0">
              <a:solidFill>
                <a:srgbClr val="C00000"/>
              </a:solidFill>
            </a:endParaRPr>
          </a:p>
        </p:txBody>
      </p:sp>
      <p:sp>
        <p:nvSpPr>
          <p:cNvPr id="13" name="Rectangle 12"/>
          <p:cNvSpPr/>
          <p:nvPr/>
        </p:nvSpPr>
        <p:spPr>
          <a:xfrm>
            <a:off x="6210150" y="2868963"/>
            <a:ext cx="3840481" cy="646331"/>
          </a:xfrm>
          <a:prstGeom prst="rect">
            <a:avLst/>
          </a:prstGeom>
        </p:spPr>
        <p:txBody>
          <a:bodyPr wrap="square">
            <a:spAutoFit/>
          </a:bodyPr>
          <a:lstStyle/>
          <a:p>
            <a:r>
              <a:rPr lang="en-US" dirty="0">
                <a:ea typeface="MS Reference Sans Serif" charset="0"/>
                <a:cs typeface="MS Reference Sans Serif" charset="0"/>
              </a:rPr>
              <a:t>Facial discoloration </a:t>
            </a:r>
            <a:r>
              <a:rPr lang="en-US" dirty="0">
                <a:solidFill>
                  <a:schemeClr val="accent1"/>
                </a:solidFill>
                <a:ea typeface="MS Reference Sans Serif" charset="0"/>
                <a:cs typeface="MS Reference Sans Serif" charset="0"/>
              </a:rPr>
              <a:t>Ryan, Oaten, Stevenson, &amp; Case, 2012</a:t>
            </a:r>
            <a:endParaRPr lang="en-US" dirty="0">
              <a:solidFill>
                <a:schemeClr val="accent1"/>
              </a:solidFill>
            </a:endParaRPr>
          </a:p>
        </p:txBody>
      </p:sp>
      <p:pic>
        <p:nvPicPr>
          <p:cNvPr id="10" name="Picture 9"/>
          <p:cNvPicPr>
            <a:picLocks noChangeAspect="1"/>
          </p:cNvPicPr>
          <p:nvPr/>
        </p:nvPicPr>
        <p:blipFill>
          <a:blip r:embed="rId3"/>
          <a:stretch>
            <a:fillRect/>
          </a:stretch>
        </p:blipFill>
        <p:spPr>
          <a:xfrm>
            <a:off x="1408559" y="180492"/>
            <a:ext cx="3840480" cy="2558256"/>
          </a:xfrm>
          <a:prstGeom prst="rect">
            <a:avLst/>
          </a:prstGeom>
        </p:spPr>
      </p:pic>
      <p:pic>
        <p:nvPicPr>
          <p:cNvPr id="17" name="Picture 16"/>
          <p:cNvPicPr>
            <a:picLocks noChangeAspect="1"/>
          </p:cNvPicPr>
          <p:nvPr/>
        </p:nvPicPr>
        <p:blipFill rotWithShape="1">
          <a:blip r:embed="rId4"/>
          <a:srcRect l="1045"/>
          <a:stretch/>
        </p:blipFill>
        <p:spPr>
          <a:xfrm>
            <a:off x="6210151" y="180494"/>
            <a:ext cx="3840480" cy="2587352"/>
          </a:xfrm>
          <a:prstGeom prst="rect">
            <a:avLst/>
          </a:prstGeom>
        </p:spPr>
      </p:pic>
      <p:pic>
        <p:nvPicPr>
          <p:cNvPr id="18" name="Picture 17"/>
          <p:cNvPicPr>
            <a:picLocks noChangeAspect="1"/>
          </p:cNvPicPr>
          <p:nvPr/>
        </p:nvPicPr>
        <p:blipFill>
          <a:blip r:embed="rId5"/>
          <a:stretch>
            <a:fillRect/>
          </a:stretch>
        </p:blipFill>
        <p:spPr>
          <a:xfrm>
            <a:off x="1408558" y="3563906"/>
            <a:ext cx="3840480" cy="2481609"/>
          </a:xfrm>
          <a:prstGeom prst="rect">
            <a:avLst/>
          </a:prstGeom>
        </p:spPr>
      </p:pic>
    </p:spTree>
    <p:extLst>
      <p:ext uri="{BB962C8B-B14F-4D97-AF65-F5344CB8AC3E}">
        <p14:creationId xmlns:p14="http://schemas.microsoft.com/office/powerpoint/2010/main" val="2825226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F86AC-3E98-7446-A627-24CB6BFEE218}"/>
              </a:ext>
            </a:extLst>
          </p:cNvPr>
          <p:cNvSpPr>
            <a:spLocks noGrp="1"/>
          </p:cNvSpPr>
          <p:nvPr>
            <p:ph type="title"/>
          </p:nvPr>
        </p:nvSpPr>
        <p:spPr>
          <a:xfrm>
            <a:off x="2742046" y="2766219"/>
            <a:ext cx="6707909" cy="1325563"/>
          </a:xfrm>
        </p:spPr>
        <p:txBody>
          <a:bodyPr>
            <a:normAutofit fontScale="90000"/>
          </a:bodyPr>
          <a:lstStyle/>
          <a:p>
            <a:r>
              <a:rPr lang="en-US" sz="4000" dirty="0"/>
              <a:t>How can infectious disease threat help explain face perception?</a:t>
            </a:r>
          </a:p>
        </p:txBody>
      </p:sp>
    </p:spTree>
    <p:extLst>
      <p:ext uri="{BB962C8B-B14F-4D97-AF65-F5344CB8AC3E}">
        <p14:creationId xmlns:p14="http://schemas.microsoft.com/office/powerpoint/2010/main" val="3171447837"/>
      </p:ext>
    </p:extLst>
  </p:cSld>
  <p:clrMapOvr>
    <a:masterClrMapping/>
  </p:clrMapOvr>
</p:sld>
</file>

<file path=ppt/theme/theme1.xml><?xml version="1.0" encoding="utf-8"?>
<a:theme xmlns:a="http://schemas.openxmlformats.org/drawingml/2006/main" name="Office Them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1751</TotalTime>
  <Words>1593</Words>
  <Application>Microsoft Macintosh PowerPoint</Application>
  <PresentationFormat>Widescreen</PresentationFormat>
  <Paragraphs>241</Paragraphs>
  <Slides>36</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Garamond</vt:lpstr>
      <vt:lpstr>Garamond Regular</vt:lpstr>
      <vt:lpstr>Helvetica</vt:lpstr>
      <vt:lpstr>Mangal</vt:lpstr>
      <vt:lpstr>MS Reference Sans Serif</vt:lpstr>
      <vt:lpstr>Trebuchet MS</vt:lpstr>
      <vt:lpstr>Office Theme</vt:lpstr>
      <vt:lpstr>Disease cues in the face</vt:lpstr>
      <vt:lpstr>Faces are a source of information</vt:lpstr>
      <vt:lpstr>Perceptual and cognitive systems are “designed” by natural selection to address recurring, fundamental challenges </vt:lpstr>
      <vt:lpstr>Infectious disease is an enduring, predictable feature of the environment.</vt:lpstr>
      <vt:lpstr>Biological systems are “designed” to detect and reduce pathogen threats.</vt:lpstr>
      <vt:lpstr>PowerPoint Presentation</vt:lpstr>
      <vt:lpstr>Symptoms of infectious disease vary a lot across diseases and individuals: Perceivers can’t always be accurate</vt:lpstr>
      <vt:lpstr>People respond to anomalous facial features as if these features cue infectious disease</vt:lpstr>
      <vt:lpstr>How can infectious disease threat help explain face perception?</vt:lpstr>
      <vt:lpstr>Which person looks more infected to you?</vt:lpstr>
      <vt:lpstr>H0: Obesity and face blemishes are equally associated with infectious disease.</vt:lpstr>
      <vt:lpstr>Study 1: Infectious-Harmless IAT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1 RECAP</vt:lpstr>
      <vt:lpstr>Study 2: Infectious-Harmless IAT</vt:lpstr>
      <vt:lpstr>Study 2: Infectious-Harmless IAT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2 RECAP</vt:lpstr>
      <vt:lpstr>Faces are a source of information</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Disease cues in the face</dc:title>
  <dc:creator>Michalak, Nicholas</dc:creator>
  <cp:lastModifiedBy>Michalak, Nicholas</cp:lastModifiedBy>
  <cp:revision>16</cp:revision>
  <dcterms:created xsi:type="dcterms:W3CDTF">2018-02-16T14:33:45Z</dcterms:created>
  <dcterms:modified xsi:type="dcterms:W3CDTF">2018-02-17T20:12:58Z</dcterms:modified>
</cp:coreProperties>
</file>